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5" r:id="rId1"/>
  </p:sldMasterIdLst>
  <p:notesMasterIdLst>
    <p:notesMasterId r:id="rId44"/>
  </p:notesMasterIdLst>
  <p:handoutMasterIdLst>
    <p:handoutMasterId r:id="rId45"/>
  </p:handoutMasterIdLst>
  <p:sldIdLst>
    <p:sldId id="256" r:id="rId2"/>
    <p:sldId id="328" r:id="rId3"/>
    <p:sldId id="446" r:id="rId4"/>
    <p:sldId id="450" r:id="rId5"/>
    <p:sldId id="342" r:id="rId6"/>
    <p:sldId id="341" r:id="rId7"/>
    <p:sldId id="343" r:id="rId8"/>
    <p:sldId id="459" r:id="rId9"/>
    <p:sldId id="344" r:id="rId10"/>
    <p:sldId id="447" r:id="rId11"/>
    <p:sldId id="426" r:id="rId12"/>
    <p:sldId id="475" r:id="rId13"/>
    <p:sldId id="369" r:id="rId14"/>
    <p:sldId id="510" r:id="rId15"/>
    <p:sldId id="371" r:id="rId16"/>
    <p:sldId id="357" r:id="rId17"/>
    <p:sldId id="514" r:id="rId18"/>
    <p:sldId id="515" r:id="rId19"/>
    <p:sldId id="359" r:id="rId20"/>
    <p:sldId id="361" r:id="rId21"/>
    <p:sldId id="372" r:id="rId22"/>
    <p:sldId id="373" r:id="rId23"/>
    <p:sldId id="497" r:id="rId24"/>
    <p:sldId id="512" r:id="rId25"/>
    <p:sldId id="300" r:id="rId26"/>
    <p:sldId id="403" r:id="rId27"/>
    <p:sldId id="513" r:id="rId28"/>
    <p:sldId id="502" r:id="rId29"/>
    <p:sldId id="488" r:id="rId30"/>
    <p:sldId id="489" r:id="rId31"/>
    <p:sldId id="490" r:id="rId32"/>
    <p:sldId id="503" r:id="rId33"/>
    <p:sldId id="504" r:id="rId34"/>
    <p:sldId id="505" r:id="rId35"/>
    <p:sldId id="461" r:id="rId36"/>
    <p:sldId id="493" r:id="rId37"/>
    <p:sldId id="494" r:id="rId38"/>
    <p:sldId id="506" r:id="rId39"/>
    <p:sldId id="507" r:id="rId40"/>
    <p:sldId id="508" r:id="rId41"/>
    <p:sldId id="509" r:id="rId42"/>
    <p:sldId id="51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F4FFAB"/>
    <a:srgbClr val="FFFF66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6643" autoAdjust="0"/>
    <p:restoredTop sz="98834" autoAdjust="0"/>
  </p:normalViewPr>
  <p:slideViewPr>
    <p:cSldViewPr snapToGrid="0">
      <p:cViewPr>
        <p:scale>
          <a:sx n="108" d="100"/>
          <a:sy n="108" d="100"/>
        </p:scale>
        <p:origin x="-2168" y="-416"/>
      </p:cViewPr>
      <p:guideLst>
        <p:guide orient="horz" pos="2730"/>
        <p:guide pos="2722"/>
      </p:guideLst>
    </p:cSldViewPr>
  </p:slideViewPr>
  <p:outlineViewPr>
    <p:cViewPr>
      <p:scale>
        <a:sx n="33" d="100"/>
        <a:sy n="33" d="100"/>
      </p:scale>
      <p:origin x="0" y="526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19" d="100"/>
        <a:sy n="119" d="100"/>
      </p:scale>
      <p:origin x="0" y="2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rah\Documents\University%20of%20Iowa\Research\Fast%20Mapping\FM%20Fall%202010\cumulativeData_03011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2"/>
    </mc:Choice>
    <mc:Fallback>
      <c:style val="2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17549478612471"/>
          <c:y val="0.0497160264014786"/>
          <c:w val="0.577946016883025"/>
          <c:h val="0.582848438349897"/>
        </c:manualLayout>
      </c:layout>
      <c:barChart>
        <c:barDir val="col"/>
        <c:grouping val="clustered"/>
        <c:varyColors val="0"/>
        <c:ser>
          <c:idx val="1"/>
          <c:order val="0"/>
          <c:tx>
            <c:v>Horst &amp; Samuelson (2008)</c:v>
          </c:tx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2B213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Lit>
              <c:ptCount val="1"/>
              <c:pt idx="0">
                <c:v>Referent Selection</c:v>
              </c:pt>
            </c:strLit>
          </c:cat>
          <c:val>
            <c:numRef>
              <c:f>'Cumulative Chart'!$H$6</c:f>
              <c:numCache>
                <c:formatCode>General</c:formatCode>
                <c:ptCount val="1"/>
                <c:pt idx="0">
                  <c:v>0.600000000000001</c:v>
                </c:pt>
              </c:numCache>
            </c:numRef>
          </c:val>
        </c:ser>
        <c:ser>
          <c:idx val="3"/>
          <c:order val="1"/>
          <c:tx>
            <c:v>E2- No Familiarization</c:v>
          </c:tx>
          <c:spPr>
            <a:solidFill>
              <a:srgbClr val="C3D69B"/>
            </a:solidFill>
            <a:ln>
              <a:solidFill>
                <a:srgbClr val="2B213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solidFill>
                  <a:srgbClr val="2B213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Lit>
              <c:ptCount val="1"/>
              <c:pt idx="0">
                <c:v>Referent Selection</c:v>
              </c:pt>
            </c:strLit>
          </c:cat>
          <c:val>
            <c:numRef>
              <c:f>'Cumulative Chart'!$H$18</c:f>
              <c:numCache>
                <c:formatCode>0.00</c:formatCode>
                <c:ptCount val="1"/>
                <c:pt idx="0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2006440"/>
        <c:axId val="-2122003336"/>
      </c:barChart>
      <c:catAx>
        <c:axId val="-2122006440"/>
        <c:scaling>
          <c:orientation val="minMax"/>
        </c:scaling>
        <c:delete val="0"/>
        <c:axPos val="b"/>
        <c:numFmt formatCode="#\ ???/???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-2122003336"/>
        <c:crosses val="autoZero"/>
        <c:auto val="1"/>
        <c:lblAlgn val="ctr"/>
        <c:lblOffset val="100"/>
        <c:noMultiLvlLbl val="0"/>
      </c:catAx>
      <c:valAx>
        <c:axId val="-2122003336"/>
        <c:scaling>
          <c:orientation val="minMax"/>
          <c:max val="1.0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Choosing Target</a:t>
                </a:r>
              </a:p>
            </c:rich>
          </c:tx>
          <c:layout>
            <c:manualLayout>
              <c:xMode val="edge"/>
              <c:yMode val="edge"/>
              <c:x val="0.0"/>
              <c:y val="0.19762776714307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-2122006440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1600"/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0.0219498163821772"/>
          <c:y val="0.733810034813093"/>
          <c:w val="0.97805029438888"/>
          <c:h val="0.125098894024345"/>
        </c:manualLayout>
      </c:layout>
      <c:overlay val="0"/>
    </c:legend>
    <c:plotVisOnly val="0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584CB-494F-294F-98EB-C3398DD1207C}" type="datetimeFigureOut">
              <a:rPr lang="en-US" smtClean="0"/>
              <a:t>4/17/13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7018B-A787-8347-9ABE-B2DA6C0E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0B527-85B8-8B4E-8E2A-BB616A3F9119}" type="datetimeFigureOut">
              <a:rPr lang="en-US" smtClean="0"/>
              <a:t>4/17/13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92946-DECA-B142-8DB8-9361B6AA4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5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8C38-7649-7B41-975C-91BF41CB7E8B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there is another way to </a:t>
            </a:r>
            <a:r>
              <a:rPr lang="en-US" smtClean="0"/>
              <a:t>do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83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the input and associated lexical unit are active, strengthen the weight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 input is active but the lexical unit is suppressed, or if the lexical unit is active but the input isn’t, weaken the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4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8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take this model then to the slow timescale of in</a:t>
            </a:r>
            <a:r>
              <a:rPr lang="en-US" baseline="0" dirty="0" smtClean="0"/>
              <a:t> the moment referent selection with a new novel 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1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It turns out this has consequences for the slow time scale.</a:t>
            </a:r>
            <a:r>
              <a:rPr lang="en-US" sz="1200" b="1" baseline="0" dirty="0" smtClean="0"/>
              <a:t> </a:t>
            </a:r>
            <a:r>
              <a:rPr lang="en-US" sz="1200" b="1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0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53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these nodes must be connected into the same associative matrix</a:t>
            </a:r>
            <a:r>
              <a:rPr lang="en-US" baseline="0" dirty="0" smtClean="0"/>
              <a:t> because we know inhibition and lexical units are what get us mutual exclusivity.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8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there is another way to do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8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there is another way to </a:t>
            </a:r>
            <a:r>
              <a:rPr lang="en-US" smtClean="0"/>
              <a:t>do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92946-DECA-B142-8DB8-9361B6AA42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8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7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8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4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152400"/>
            <a:ext cx="7772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73163" y="914400"/>
            <a:ext cx="38100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3" y="914400"/>
            <a:ext cx="38100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1173163" y="3581400"/>
            <a:ext cx="777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BFD920B-59A5-0948-AEED-D55B534E8D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9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66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139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F92352-443D-8945-8661-CACEE158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4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862"/>
            <a:ext cx="8229600" cy="87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47324" y="6487738"/>
            <a:ext cx="13670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SRCD 2013	</a:t>
            </a:r>
            <a:fld id="{6527B169-DE7E-FE4E-9486-2AB20367DAC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delta_icon.tif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7146" y="6370045"/>
            <a:ext cx="304800" cy="3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wmf"/><Relationship Id="rId13" Type="http://schemas.openxmlformats.org/officeDocument/2006/relationships/image" Target="../media/image5.wmf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9.wmf"/><Relationship Id="rId9" Type="http://schemas.openxmlformats.org/officeDocument/2006/relationships/image" Target="../media/image10.wmf"/><Relationship Id="rId10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3.wmf"/><Relationship Id="rId5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14.jpg"/><Relationship Id="rId13" Type="http://schemas.openxmlformats.org/officeDocument/2006/relationships/image" Target="../media/image15.JPG"/><Relationship Id="rId14" Type="http://schemas.openxmlformats.org/officeDocument/2006/relationships/image" Target="../media/image17.JP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9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9" Type="http://schemas.openxmlformats.org/officeDocument/2006/relationships/image" Target="../media/image6.jpeg"/><Relationship Id="rId10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14.jpg"/><Relationship Id="rId13" Type="http://schemas.openxmlformats.org/officeDocument/2006/relationships/image" Target="../media/image15.JPG"/><Relationship Id="rId14" Type="http://schemas.openxmlformats.org/officeDocument/2006/relationships/image" Target="../media/image17.JPG"/><Relationship Id="rId15" Type="http://schemas.openxmlformats.org/officeDocument/2006/relationships/image" Target="../media/image19.png"/><Relationship Id="rId16" Type="http://schemas.openxmlformats.org/officeDocument/2006/relationships/image" Target="../media/image22.jpeg"/><Relationship Id="rId17" Type="http://schemas.openxmlformats.org/officeDocument/2006/relationships/image" Target="../media/image23.jpeg"/><Relationship Id="rId18" Type="http://schemas.openxmlformats.org/officeDocument/2006/relationships/image" Target="../media/image24.jpeg"/><Relationship Id="rId19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9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9" Type="http://schemas.openxmlformats.org/officeDocument/2006/relationships/image" Target="../media/image6.jpeg"/><Relationship Id="rId10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14.jpg"/><Relationship Id="rId13" Type="http://schemas.openxmlformats.org/officeDocument/2006/relationships/image" Target="../media/image15.JPG"/><Relationship Id="rId14" Type="http://schemas.openxmlformats.org/officeDocument/2006/relationships/image" Target="../media/image17.JPG"/><Relationship Id="rId15" Type="http://schemas.openxmlformats.org/officeDocument/2006/relationships/image" Target="../media/image19.png"/><Relationship Id="rId16" Type="http://schemas.openxmlformats.org/officeDocument/2006/relationships/image" Target="../media/image22.jpeg"/><Relationship Id="rId17" Type="http://schemas.openxmlformats.org/officeDocument/2006/relationships/image" Target="../media/image23.jpeg"/><Relationship Id="rId18" Type="http://schemas.openxmlformats.org/officeDocument/2006/relationships/image" Target="../media/image24.jpeg"/><Relationship Id="rId19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9.wmf"/><Relationship Id="rId6" Type="http://schemas.openxmlformats.org/officeDocument/2006/relationships/image" Target="../media/image12.png"/><Relationship Id="rId7" Type="http://schemas.openxmlformats.org/officeDocument/2006/relationships/image" Target="../media/image13.wmf"/><Relationship Id="rId8" Type="http://schemas.openxmlformats.org/officeDocument/2006/relationships/image" Target="../media/image5.wmf"/><Relationship Id="rId9" Type="http://schemas.openxmlformats.org/officeDocument/2006/relationships/image" Target="../media/image6.jpeg"/><Relationship Id="rId10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7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wmf"/><Relationship Id="rId7" Type="http://schemas.openxmlformats.org/officeDocument/2006/relationships/image" Target="../media/image5.wm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>
                <a:lumMod val="40000"/>
                <a:lumOff val="60000"/>
              </a:schemeClr>
            </a:gs>
            <a:gs pos="86000">
              <a:schemeClr val="tx2">
                <a:lumMod val="40000"/>
                <a:lumOff val="60000"/>
              </a:schemeClr>
            </a:gs>
            <a:gs pos="31000">
              <a:schemeClr val="accent3">
                <a:lumMod val="60000"/>
                <a:lumOff val="40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77925"/>
            <a:ext cx="8813799" cy="1470025"/>
          </a:xfrm>
        </p:spPr>
        <p:txBody>
          <a:bodyPr/>
          <a:lstStyle/>
          <a:p>
            <a:r>
              <a:rPr lang="en-US" sz="3600" dirty="0" smtClean="0"/>
              <a:t>Disambiguation as a domain-general strategy:</a:t>
            </a:r>
            <a:r>
              <a:rPr lang="en-US" dirty="0" smtClean="0"/>
              <a:t> </a:t>
            </a:r>
            <a:r>
              <a:rPr lang="en-US" sz="3200" dirty="0" smtClean="0"/>
              <a:t>Faces-to-voices, animal vocalizations-to-animals, and gestures-to-objects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33700"/>
            <a:ext cx="6400800" cy="2705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Ricardo </a:t>
            </a:r>
            <a:r>
              <a:rPr lang="en-US" dirty="0" err="1" smtClean="0">
                <a:solidFill>
                  <a:schemeClr val="bg1"/>
                </a:solidFill>
              </a:rPr>
              <a:t>Bion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Department of Psychology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Stanford University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&amp;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Larissa K. Samuelson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Department of Psychology and Delta Center,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University of Iowa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1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2974"/>
            <a:ext cx="8229600" cy="50531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Justin </a:t>
            </a:r>
            <a:r>
              <a:rPr lang="en-US" dirty="0" err="1" smtClean="0"/>
              <a:t>Halberda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18-month-olds mapping faces and voices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dirty="0" smtClean="0"/>
              <a:t>Ricardo </a:t>
            </a:r>
            <a:r>
              <a:rPr lang="en-US" dirty="0" err="1" smtClean="0"/>
              <a:t>Bion</a:t>
            </a:r>
            <a:r>
              <a:rPr lang="en-US" dirty="0" smtClean="0"/>
              <a:t>, </a:t>
            </a:r>
            <a:r>
              <a:rPr lang="en-US" dirty="0" err="1" smtClean="0"/>
              <a:t>Kayle</a:t>
            </a:r>
            <a:r>
              <a:rPr lang="en-US" dirty="0" smtClean="0"/>
              <a:t> MacDonald &amp; Anne Fernald</a:t>
            </a:r>
          </a:p>
          <a:p>
            <a:pPr marL="457200" lvl="1" indent="0">
              <a:buNone/>
            </a:pPr>
            <a:r>
              <a:rPr lang="en-US" dirty="0" smtClean="0"/>
              <a:t>30-month-olds map novel animal sounds to unfamiliar animals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dirty="0" err="1" smtClean="0"/>
              <a:t>Sumarga</a:t>
            </a:r>
            <a:r>
              <a:rPr lang="en-US" dirty="0" smtClean="0"/>
              <a:t> </a:t>
            </a:r>
            <a:r>
              <a:rPr lang="en-US" dirty="0" err="1" smtClean="0"/>
              <a:t>Suanda</a:t>
            </a:r>
            <a:r>
              <a:rPr lang="en-US" dirty="0" smtClean="0"/>
              <a:t> &amp; Laura </a:t>
            </a:r>
            <a:r>
              <a:rPr lang="en-US" dirty="0" err="1" smtClean="0"/>
              <a:t>Namy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18-month-olds mapping of gestures</a:t>
            </a:r>
          </a:p>
          <a:p>
            <a:pPr marL="57150" indent="0">
              <a:buNone/>
            </a:pPr>
            <a:endParaRPr lang="en-US" sz="1200" dirty="0"/>
          </a:p>
          <a:p>
            <a:pPr marL="57150" indent="0">
              <a:buNone/>
            </a:pPr>
            <a:r>
              <a:rPr lang="en-US" dirty="0" smtClean="0"/>
              <a:t>Me</a:t>
            </a:r>
          </a:p>
          <a:p>
            <a:pPr marL="457200" lvl="1" indent="0">
              <a:buNone/>
            </a:pPr>
            <a:r>
              <a:rPr lang="en-US" dirty="0" smtClean="0"/>
              <a:t>Tie it all together with the model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8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92352-443D-8945-8661-CACEE1585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4535487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4537075" y="3287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4537075" y="3668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4537075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4537075" y="4430713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4537075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47775" y="2908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49362" y="3289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49362" y="3670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49362" y="4049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49362" y="4432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58988" y="2552700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24780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89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33162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733800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152900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49362" y="4813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2900" y="2878137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612900" y="2878138"/>
            <a:ext cx="2228850" cy="173831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19251" y="2878138"/>
            <a:ext cx="1822450" cy="136366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12900" y="2894012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25600" y="2878137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574800" y="2895600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1847850" y="2889250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2643188" y="2887663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043238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3476625" y="2903538"/>
            <a:ext cx="1039813" cy="86995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3906838" y="2887663"/>
            <a:ext cx="614362" cy="523875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4275138" y="2887663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494238" y="5635625"/>
            <a:ext cx="17990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3351213" y="56356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3" name="Text Box 55"/>
          <p:cNvSpPr txBox="1">
            <a:spLocks noChangeArrowheads="1"/>
          </p:cNvSpPr>
          <p:nvPr/>
        </p:nvSpPr>
        <p:spPr bwMode="auto">
          <a:xfrm>
            <a:off x="5434600" y="1652757"/>
            <a:ext cx="332422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NEW INPUTS!</a:t>
            </a:r>
            <a:endParaRPr lang="en-US" sz="2600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7225" name="Group 57"/>
          <p:cNvGrpSpPr>
            <a:grpSpLocks/>
          </p:cNvGrpSpPr>
          <p:nvPr/>
        </p:nvGrpSpPr>
        <p:grpSpPr bwMode="auto">
          <a:xfrm>
            <a:off x="2176463" y="2571750"/>
            <a:ext cx="2076450" cy="1588"/>
            <a:chOff x="1461" y="1620"/>
            <a:chExt cx="1308" cy="1"/>
          </a:xfrm>
        </p:grpSpPr>
        <p:cxnSp>
          <p:nvCxnSpPr>
            <p:cNvPr id="7226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7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8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9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0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1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2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3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4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662" y="520065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4532314" y="520700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67857" y="2887663"/>
            <a:ext cx="1011331" cy="2682935"/>
            <a:chOff x="302169" y="2887663"/>
            <a:chExt cx="1011331" cy="2682935"/>
          </a:xfrm>
        </p:grpSpPr>
        <p:sp>
          <p:nvSpPr>
            <p:cNvPr id="7212" name="Text Box 44"/>
            <p:cNvSpPr txBox="1">
              <a:spLocks noChangeArrowheads="1"/>
            </p:cNvSpPr>
            <p:nvPr/>
          </p:nvSpPr>
          <p:spPr bwMode="auto">
            <a:xfrm>
              <a:off x="407296" y="4808538"/>
              <a:ext cx="74069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Nick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213" name="Text Box 45"/>
            <p:cNvSpPr txBox="1">
              <a:spLocks noChangeArrowheads="1"/>
            </p:cNvSpPr>
            <p:nvPr/>
          </p:nvSpPr>
          <p:spPr bwMode="auto">
            <a:xfrm>
              <a:off x="445242" y="4424363"/>
              <a:ext cx="7332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Alek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214" name="Text Box 46"/>
            <p:cNvSpPr txBox="1">
              <a:spLocks noChangeArrowheads="1"/>
            </p:cNvSpPr>
            <p:nvPr/>
          </p:nvSpPr>
          <p:spPr bwMode="auto">
            <a:xfrm>
              <a:off x="409550" y="3278185"/>
              <a:ext cx="8693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Linda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215" name="Text Box 47"/>
            <p:cNvSpPr txBox="1">
              <a:spLocks noChangeArrowheads="1"/>
            </p:cNvSpPr>
            <p:nvPr/>
          </p:nvSpPr>
          <p:spPr bwMode="auto">
            <a:xfrm>
              <a:off x="323952" y="3636963"/>
              <a:ext cx="8977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Kadin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216" name="Text Box 48"/>
            <p:cNvSpPr txBox="1">
              <a:spLocks noChangeArrowheads="1"/>
            </p:cNvSpPr>
            <p:nvPr/>
          </p:nvSpPr>
          <p:spPr bwMode="auto">
            <a:xfrm>
              <a:off x="402412" y="4033841"/>
              <a:ext cx="76925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John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217" name="Text Box 49"/>
            <p:cNvSpPr txBox="1">
              <a:spLocks noChangeArrowheads="1"/>
            </p:cNvSpPr>
            <p:nvPr/>
          </p:nvSpPr>
          <p:spPr bwMode="auto">
            <a:xfrm>
              <a:off x="409550" y="2887663"/>
              <a:ext cx="8833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Katya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67" name="Text Box 44"/>
            <p:cNvSpPr txBox="1">
              <a:spLocks noChangeArrowheads="1"/>
            </p:cNvSpPr>
            <p:nvPr/>
          </p:nvSpPr>
          <p:spPr bwMode="auto">
            <a:xfrm>
              <a:off x="302169" y="5170488"/>
              <a:ext cx="101133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Jessica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69" name="Line 33"/>
          <p:cNvSpPr>
            <a:spLocks noChangeShapeType="1"/>
          </p:cNvSpPr>
          <p:nvPr/>
        </p:nvSpPr>
        <p:spPr bwMode="auto">
          <a:xfrm flipH="1" flipV="1">
            <a:off x="2197099" y="2889250"/>
            <a:ext cx="2314575" cy="243840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162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 flipV="1">
            <a:off x="1587500" y="2895600"/>
            <a:ext cx="628650" cy="2495549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750219" y="2585244"/>
            <a:ext cx="838200" cy="1588"/>
            <a:chOff x="1756569" y="2566194"/>
            <a:chExt cx="838200" cy="1588"/>
          </a:xfrm>
        </p:grpSpPr>
        <p:cxnSp>
          <p:nvCxnSpPr>
            <p:cNvPr id="75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 Box 67"/>
          <p:cNvSpPr txBox="1">
            <a:spLocks noChangeArrowheads="1"/>
          </p:cNvSpPr>
          <p:nvPr/>
        </p:nvSpPr>
        <p:spPr bwMode="auto">
          <a:xfrm>
            <a:off x="372227" y="40846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18741" y="2831577"/>
            <a:ext cx="865730" cy="2825730"/>
            <a:chOff x="4914736" y="2868565"/>
            <a:chExt cx="865730" cy="2825730"/>
          </a:xfrm>
        </p:grpSpPr>
        <p:pic>
          <p:nvPicPr>
            <p:cNvPr id="2" name="Picture 1" descr="IMG_3072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54" t="17671" r="31585" b="58621"/>
            <a:stretch/>
          </p:blipFill>
          <p:spPr>
            <a:xfrm>
              <a:off x="4926427" y="2868565"/>
              <a:ext cx="311841" cy="437947"/>
            </a:xfrm>
            <a:prstGeom prst="rect">
              <a:avLst/>
            </a:prstGeom>
          </p:spPr>
        </p:pic>
        <p:pic>
          <p:nvPicPr>
            <p:cNvPr id="4" name="Picture 3" descr="IMG_0028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7" t="13091" r="34271" b="39014"/>
            <a:stretch/>
          </p:blipFill>
          <p:spPr>
            <a:xfrm>
              <a:off x="5222014" y="3307846"/>
              <a:ext cx="359872" cy="438912"/>
            </a:xfrm>
            <a:prstGeom prst="rect">
              <a:avLst/>
            </a:prstGeom>
          </p:spPr>
        </p:pic>
        <p:pic>
          <p:nvPicPr>
            <p:cNvPr id="5" name="Picture 4" descr="IMG_0083_2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0" t="22031" r="35468" b="35822"/>
            <a:stretch/>
          </p:blipFill>
          <p:spPr>
            <a:xfrm>
              <a:off x="4914736" y="3624024"/>
              <a:ext cx="349099" cy="438912"/>
            </a:xfrm>
            <a:prstGeom prst="rect">
              <a:avLst/>
            </a:prstGeom>
          </p:spPr>
        </p:pic>
        <p:pic>
          <p:nvPicPr>
            <p:cNvPr id="6" name="Picture 5" descr="IMG_014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8" r="34630" b="32533"/>
            <a:stretch/>
          </p:blipFill>
          <p:spPr>
            <a:xfrm>
              <a:off x="5255539" y="4773639"/>
              <a:ext cx="431226" cy="438912"/>
            </a:xfrm>
            <a:prstGeom prst="rect">
              <a:avLst/>
            </a:prstGeom>
          </p:spPr>
        </p:pic>
        <p:pic>
          <p:nvPicPr>
            <p:cNvPr id="7" name="Picture 6" descr="IMG_3072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7" t="31680" r="39936" b="47127"/>
            <a:stretch/>
          </p:blipFill>
          <p:spPr>
            <a:xfrm>
              <a:off x="5386228" y="4061972"/>
              <a:ext cx="394238" cy="438912"/>
            </a:xfrm>
            <a:prstGeom prst="rect">
              <a:avLst/>
            </a:prstGeom>
          </p:spPr>
        </p:pic>
        <p:pic>
          <p:nvPicPr>
            <p:cNvPr id="8" name="Picture 7" descr="IMG_0694_2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16" t="31030" r="14516" b="25325"/>
            <a:stretch/>
          </p:blipFill>
          <p:spPr>
            <a:xfrm>
              <a:off x="4959275" y="5255383"/>
              <a:ext cx="327437" cy="4389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6077" y="4381576"/>
              <a:ext cx="292608" cy="43891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44380" y="2887663"/>
            <a:ext cx="826610" cy="2682935"/>
            <a:chOff x="499120" y="2887663"/>
            <a:chExt cx="826610" cy="2682935"/>
          </a:xfrm>
        </p:grpSpPr>
        <p:sp>
          <p:nvSpPr>
            <p:cNvPr id="82" name="Text Box 44"/>
            <p:cNvSpPr txBox="1">
              <a:spLocks noChangeArrowheads="1"/>
            </p:cNvSpPr>
            <p:nvPr/>
          </p:nvSpPr>
          <p:spPr bwMode="auto">
            <a:xfrm>
              <a:off x="582464" y="4808538"/>
              <a:ext cx="6599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83" name="Text Box 45"/>
            <p:cNvSpPr txBox="1">
              <a:spLocks noChangeArrowheads="1"/>
            </p:cNvSpPr>
            <p:nvPr/>
          </p:nvSpPr>
          <p:spPr bwMode="auto">
            <a:xfrm>
              <a:off x="620410" y="4424363"/>
              <a:ext cx="58403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84" name="Text Box 46"/>
            <p:cNvSpPr txBox="1">
              <a:spLocks noChangeArrowheads="1"/>
            </p:cNvSpPr>
            <p:nvPr/>
          </p:nvSpPr>
          <p:spPr bwMode="auto">
            <a:xfrm>
              <a:off x="584718" y="3278185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85" name="Text Box 47"/>
            <p:cNvSpPr txBox="1">
              <a:spLocks noChangeArrowheads="1"/>
            </p:cNvSpPr>
            <p:nvPr/>
          </p:nvSpPr>
          <p:spPr bwMode="auto">
            <a:xfrm>
              <a:off x="499120" y="3636963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sp>
          <p:nvSpPr>
            <p:cNvPr id="86" name="Text Box 48"/>
            <p:cNvSpPr txBox="1">
              <a:spLocks noChangeArrowheads="1"/>
            </p:cNvSpPr>
            <p:nvPr/>
          </p:nvSpPr>
          <p:spPr bwMode="auto">
            <a:xfrm>
              <a:off x="577580" y="4033841"/>
              <a:ext cx="66969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87" name="Text Box 49"/>
            <p:cNvSpPr txBox="1">
              <a:spLocks noChangeArrowheads="1"/>
            </p:cNvSpPr>
            <p:nvPr/>
          </p:nvSpPr>
          <p:spPr bwMode="auto">
            <a:xfrm>
              <a:off x="584718" y="2887663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88" name="Text Box 44"/>
            <p:cNvSpPr txBox="1">
              <a:spLocks noChangeArrowheads="1"/>
            </p:cNvSpPr>
            <p:nvPr/>
          </p:nvSpPr>
          <p:spPr bwMode="auto">
            <a:xfrm>
              <a:off x="553973" y="5170488"/>
              <a:ext cx="71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roke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32350" y="2803525"/>
            <a:ext cx="856823" cy="2821810"/>
            <a:chOff x="4832350" y="2803525"/>
            <a:chExt cx="856823" cy="2821810"/>
          </a:xfrm>
        </p:grpSpPr>
        <p:pic>
          <p:nvPicPr>
            <p:cNvPr id="90" name="Picture 39" descr="tre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2350" y="2803525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0" descr="ca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063" y="3198813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1" descr="pug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453" y="4324123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3" descr="grass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148" y="3920918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50" descr="beetle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041904">
              <a:off x="5035228" y="4608513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44" descr="b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830" y="3675797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lum bright="10000" contrast="20000"/>
            </a:blip>
            <a:srcRect l="61667"/>
            <a:stretch/>
          </p:blipFill>
          <p:spPr bwMode="auto">
            <a:xfrm>
              <a:off x="4927600" y="5220950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893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-2339271" y="362825"/>
            <a:ext cx="1587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Text Box 66"/>
          <p:cNvSpPr txBox="1">
            <a:spLocks noChangeArrowheads="1"/>
          </p:cNvSpPr>
          <p:nvPr/>
        </p:nvSpPr>
        <p:spPr bwMode="auto">
          <a:xfrm>
            <a:off x="5122988" y="1913608"/>
            <a:ext cx="3938299" cy="13849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rgbClr val="C3D69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What about </a:t>
            </a:r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that learning</a:t>
            </a:r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?  </a:t>
            </a:r>
            <a:endParaRPr lang="en-US" sz="2800" dirty="0" smtClean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How </a:t>
            </a:r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 the connections get set?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156" name="Text Box 10"/>
          <p:cNvSpPr txBox="1">
            <a:spLocks noChangeArrowheads="1"/>
          </p:cNvSpPr>
          <p:nvPr/>
        </p:nvSpPr>
        <p:spPr bwMode="auto">
          <a:xfrm>
            <a:off x="544839" y="1939091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sp>
        <p:nvSpPr>
          <p:cNvPr id="158" name="Oval 13"/>
          <p:cNvSpPr>
            <a:spLocks noChangeArrowheads="1"/>
          </p:cNvSpPr>
          <p:nvPr/>
        </p:nvSpPr>
        <p:spPr bwMode="auto">
          <a:xfrm rot="5400000">
            <a:off x="3899226" y="315194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4"/>
          <p:cNvSpPr>
            <a:spLocks noChangeArrowheads="1"/>
          </p:cNvSpPr>
          <p:nvPr/>
        </p:nvSpPr>
        <p:spPr bwMode="auto">
          <a:xfrm rot="5400000">
            <a:off x="3900814" y="3532941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"/>
          <p:cNvSpPr>
            <a:spLocks noChangeArrowheads="1"/>
          </p:cNvSpPr>
          <p:nvPr/>
        </p:nvSpPr>
        <p:spPr bwMode="auto">
          <a:xfrm rot="5400000">
            <a:off x="3900814" y="3913941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6"/>
          <p:cNvSpPr>
            <a:spLocks noChangeArrowheads="1"/>
          </p:cNvSpPr>
          <p:nvPr/>
        </p:nvSpPr>
        <p:spPr bwMode="auto">
          <a:xfrm rot="5400000">
            <a:off x="3888484" y="429335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7"/>
          <p:cNvSpPr>
            <a:spLocks noChangeArrowheads="1"/>
          </p:cNvSpPr>
          <p:nvPr/>
        </p:nvSpPr>
        <p:spPr bwMode="auto">
          <a:xfrm rot="5400000">
            <a:off x="3900814" y="4675941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8"/>
          <p:cNvSpPr>
            <a:spLocks noChangeArrowheads="1"/>
          </p:cNvSpPr>
          <p:nvPr/>
        </p:nvSpPr>
        <p:spPr bwMode="auto">
          <a:xfrm rot="5400000">
            <a:off x="3900814" y="505694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9"/>
          <p:cNvSpPr>
            <a:spLocks noChangeArrowheads="1"/>
          </p:cNvSpPr>
          <p:nvPr/>
        </p:nvSpPr>
        <p:spPr bwMode="auto">
          <a:xfrm rot="5400000">
            <a:off x="998864" y="308367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20"/>
          <p:cNvSpPr>
            <a:spLocks noChangeArrowheads="1"/>
          </p:cNvSpPr>
          <p:nvPr/>
        </p:nvSpPr>
        <p:spPr bwMode="auto">
          <a:xfrm rot="5400000">
            <a:off x="1000451" y="3464678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21"/>
          <p:cNvSpPr>
            <a:spLocks noChangeArrowheads="1"/>
          </p:cNvSpPr>
          <p:nvPr/>
        </p:nvSpPr>
        <p:spPr bwMode="auto">
          <a:xfrm rot="5400000">
            <a:off x="1000451" y="384567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22"/>
          <p:cNvSpPr>
            <a:spLocks noChangeArrowheads="1"/>
          </p:cNvSpPr>
          <p:nvPr/>
        </p:nvSpPr>
        <p:spPr bwMode="auto">
          <a:xfrm rot="5400000">
            <a:off x="1000451" y="422509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23"/>
          <p:cNvSpPr>
            <a:spLocks noChangeArrowheads="1"/>
          </p:cNvSpPr>
          <p:nvPr/>
        </p:nvSpPr>
        <p:spPr bwMode="auto">
          <a:xfrm rot="5400000">
            <a:off x="1000451" y="460767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Oval 24"/>
          <p:cNvSpPr>
            <a:spLocks noChangeArrowheads="1"/>
          </p:cNvSpPr>
          <p:nvPr/>
        </p:nvSpPr>
        <p:spPr bwMode="auto">
          <a:xfrm>
            <a:off x="1422726" y="2797928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Oval 25"/>
          <p:cNvSpPr>
            <a:spLocks noChangeArrowheads="1"/>
          </p:cNvSpPr>
          <p:nvPr/>
        </p:nvSpPr>
        <p:spPr bwMode="auto">
          <a:xfrm>
            <a:off x="1841826" y="2797928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Oval 26"/>
          <p:cNvSpPr>
            <a:spLocks noChangeArrowheads="1"/>
          </p:cNvSpPr>
          <p:nvPr/>
        </p:nvSpPr>
        <p:spPr bwMode="auto">
          <a:xfrm>
            <a:off x="2260926" y="2797928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Oval 27"/>
          <p:cNvSpPr>
            <a:spLocks noChangeArrowheads="1"/>
          </p:cNvSpPr>
          <p:nvPr/>
        </p:nvSpPr>
        <p:spPr bwMode="auto">
          <a:xfrm>
            <a:off x="2680026" y="2797928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Oval 28"/>
          <p:cNvSpPr>
            <a:spLocks noChangeArrowheads="1"/>
          </p:cNvSpPr>
          <p:nvPr/>
        </p:nvSpPr>
        <p:spPr bwMode="auto">
          <a:xfrm>
            <a:off x="3097539" y="2797928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Oval 29"/>
          <p:cNvSpPr>
            <a:spLocks noChangeArrowheads="1"/>
          </p:cNvSpPr>
          <p:nvPr/>
        </p:nvSpPr>
        <p:spPr bwMode="auto">
          <a:xfrm>
            <a:off x="3516639" y="2797928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-30984" y="5474453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2713364" y="5499111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77" name="Oval 32"/>
          <p:cNvSpPr>
            <a:spLocks noChangeArrowheads="1"/>
          </p:cNvSpPr>
          <p:nvPr/>
        </p:nvSpPr>
        <p:spPr bwMode="auto">
          <a:xfrm rot="5400000">
            <a:off x="1000451" y="498867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 flipV="1">
            <a:off x="1317951" y="3123366"/>
            <a:ext cx="2317750" cy="198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" name="Line 34"/>
          <p:cNvSpPr>
            <a:spLocks noChangeShapeType="1"/>
          </p:cNvSpPr>
          <p:nvPr/>
        </p:nvSpPr>
        <p:spPr bwMode="auto">
          <a:xfrm flipV="1">
            <a:off x="1313189" y="3123366"/>
            <a:ext cx="1892300" cy="164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" name="Line 35"/>
          <p:cNvSpPr>
            <a:spLocks noChangeShapeType="1"/>
          </p:cNvSpPr>
          <p:nvPr/>
        </p:nvSpPr>
        <p:spPr bwMode="auto">
          <a:xfrm flipV="1">
            <a:off x="1322714" y="3123366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1" name="Line 36"/>
          <p:cNvSpPr>
            <a:spLocks noChangeShapeType="1"/>
          </p:cNvSpPr>
          <p:nvPr/>
        </p:nvSpPr>
        <p:spPr bwMode="auto">
          <a:xfrm flipV="1">
            <a:off x="1332239" y="3139241"/>
            <a:ext cx="1039812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" name="Line 37"/>
          <p:cNvSpPr>
            <a:spLocks noChangeShapeType="1"/>
          </p:cNvSpPr>
          <p:nvPr/>
        </p:nvSpPr>
        <p:spPr bwMode="auto">
          <a:xfrm flipV="1">
            <a:off x="1327476" y="3123366"/>
            <a:ext cx="614362" cy="523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" name="Line 38"/>
          <p:cNvSpPr>
            <a:spLocks noChangeShapeType="1"/>
          </p:cNvSpPr>
          <p:nvPr/>
        </p:nvSpPr>
        <p:spPr bwMode="auto">
          <a:xfrm flipV="1">
            <a:off x="1321126" y="3123366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" name="Line 39"/>
          <p:cNvSpPr>
            <a:spLocks noChangeShapeType="1"/>
          </p:cNvSpPr>
          <p:nvPr/>
        </p:nvSpPr>
        <p:spPr bwMode="auto">
          <a:xfrm flipH="1" flipV="1">
            <a:off x="1576714" y="3132891"/>
            <a:ext cx="2317750" cy="198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" name="Line 40"/>
          <p:cNvSpPr>
            <a:spLocks noChangeShapeType="1"/>
          </p:cNvSpPr>
          <p:nvPr/>
        </p:nvSpPr>
        <p:spPr bwMode="auto">
          <a:xfrm flipH="1" flipV="1">
            <a:off x="2006926" y="3132891"/>
            <a:ext cx="1892300" cy="1643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" name="Line 41"/>
          <p:cNvSpPr>
            <a:spLocks noChangeShapeType="1"/>
          </p:cNvSpPr>
          <p:nvPr/>
        </p:nvSpPr>
        <p:spPr bwMode="auto">
          <a:xfrm flipH="1" flipV="1">
            <a:off x="2406976" y="3132891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" name="Line 42"/>
          <p:cNvSpPr>
            <a:spLocks noChangeShapeType="1"/>
          </p:cNvSpPr>
          <p:nvPr/>
        </p:nvSpPr>
        <p:spPr bwMode="auto">
          <a:xfrm flipH="1" flipV="1">
            <a:off x="2840364" y="3148766"/>
            <a:ext cx="1039812" cy="869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" name="Line 43"/>
          <p:cNvSpPr>
            <a:spLocks noChangeShapeType="1"/>
          </p:cNvSpPr>
          <p:nvPr/>
        </p:nvSpPr>
        <p:spPr bwMode="auto">
          <a:xfrm flipH="1" flipV="1">
            <a:off x="3270576" y="3132891"/>
            <a:ext cx="614362" cy="523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" name="Line 44"/>
          <p:cNvSpPr>
            <a:spLocks noChangeShapeType="1"/>
          </p:cNvSpPr>
          <p:nvPr/>
        </p:nvSpPr>
        <p:spPr bwMode="auto">
          <a:xfrm flipH="1" flipV="1">
            <a:off x="3638876" y="3132891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0" name="Group 56"/>
          <p:cNvGrpSpPr>
            <a:grpSpLocks/>
          </p:cNvGrpSpPr>
          <p:nvPr/>
        </p:nvGrpSpPr>
        <p:grpSpPr bwMode="auto">
          <a:xfrm>
            <a:off x="1538614" y="2816978"/>
            <a:ext cx="2076450" cy="1588"/>
            <a:chOff x="1461" y="1620"/>
            <a:chExt cx="1308" cy="1"/>
          </a:xfrm>
        </p:grpSpPr>
        <p:cxnSp>
          <p:nvCxnSpPr>
            <p:cNvPr id="201" name="AutoShape 57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3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4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5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6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7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8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9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91" name="Text Box 67"/>
          <p:cNvSpPr txBox="1">
            <a:spLocks noChangeArrowheads="1"/>
          </p:cNvSpPr>
          <p:nvPr/>
        </p:nvSpPr>
        <p:spPr bwMode="auto">
          <a:xfrm>
            <a:off x="5180380" y="4218801"/>
            <a:ext cx="3878172" cy="1815882"/>
          </a:xfrm>
          <a:prstGeom prst="rect">
            <a:avLst/>
          </a:prstGeom>
          <a:solidFill>
            <a:srgbClr val="C3D69B"/>
          </a:solidFill>
          <a:ln w="9525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Assume simplest possible mechanism: association.</a:t>
            </a:r>
          </a:p>
          <a:p>
            <a:endParaRPr lang="en-US" sz="28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How far can that get us?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158" y="3063041"/>
            <a:ext cx="733425" cy="2317750"/>
            <a:chOff x="267508" y="3063041"/>
            <a:chExt cx="733425" cy="2317750"/>
          </a:xfrm>
        </p:grpSpPr>
        <p:sp>
          <p:nvSpPr>
            <p:cNvPr id="194" name="Text Box 50"/>
            <p:cNvSpPr txBox="1">
              <a:spLocks noChangeArrowheads="1"/>
            </p:cNvSpPr>
            <p:nvPr/>
          </p:nvSpPr>
          <p:spPr bwMode="auto">
            <a:xfrm>
              <a:off x="382914" y="4983916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195" name="Text Box 51"/>
            <p:cNvSpPr txBox="1">
              <a:spLocks noChangeArrowheads="1"/>
            </p:cNvSpPr>
            <p:nvPr/>
          </p:nvSpPr>
          <p:spPr bwMode="auto">
            <a:xfrm>
              <a:off x="467051" y="4599741"/>
              <a:ext cx="4937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196" name="Text Box 52"/>
            <p:cNvSpPr txBox="1">
              <a:spLocks noChangeArrowheads="1"/>
            </p:cNvSpPr>
            <p:nvPr/>
          </p:nvSpPr>
          <p:spPr bwMode="auto">
            <a:xfrm>
              <a:off x="395614" y="3438169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197" name="Text Box 53"/>
            <p:cNvSpPr txBox="1">
              <a:spLocks noChangeArrowheads="1"/>
            </p:cNvSpPr>
            <p:nvPr/>
          </p:nvSpPr>
          <p:spPr bwMode="auto">
            <a:xfrm>
              <a:off x="382914" y="4216916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198" name="Text Box 54"/>
            <p:cNvSpPr txBox="1">
              <a:spLocks noChangeArrowheads="1"/>
            </p:cNvSpPr>
            <p:nvPr/>
          </p:nvSpPr>
          <p:spPr bwMode="auto">
            <a:xfrm>
              <a:off x="395614" y="3063041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61" name="Text Box 49"/>
            <p:cNvSpPr txBox="1">
              <a:spLocks noChangeArrowheads="1"/>
            </p:cNvSpPr>
            <p:nvPr/>
          </p:nvSpPr>
          <p:spPr bwMode="auto">
            <a:xfrm>
              <a:off x="267508" y="3804415"/>
              <a:ext cx="7334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 Box 67"/>
          <p:cNvSpPr txBox="1">
            <a:spLocks noChangeArrowheads="1"/>
          </p:cNvSpPr>
          <p:nvPr/>
        </p:nvSpPr>
        <p:spPr bwMode="auto">
          <a:xfrm>
            <a:off x="372227" y="40846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pic>
        <p:nvPicPr>
          <p:cNvPr id="71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21" y="2963802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84" y="3433064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63" y="4669335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12" y="4216814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1904">
            <a:off x="4381738" y="4879751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340" y="3922377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9379" name="Text Box 163"/>
          <p:cNvSpPr txBox="1">
            <a:spLocks noChangeArrowheads="1"/>
          </p:cNvSpPr>
          <p:nvPr/>
        </p:nvSpPr>
        <p:spPr bwMode="auto">
          <a:xfrm>
            <a:off x="5580420" y="2127250"/>
            <a:ext cx="31813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6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Weights start out fully interconnected.</a:t>
            </a:r>
          </a:p>
        </p:txBody>
      </p:sp>
      <p:sp>
        <p:nvSpPr>
          <p:cNvPr id="157" name="Text Box 67"/>
          <p:cNvSpPr txBox="1">
            <a:spLocks noChangeArrowheads="1"/>
          </p:cNvSpPr>
          <p:nvPr/>
        </p:nvSpPr>
        <p:spPr bwMode="auto">
          <a:xfrm>
            <a:off x="372227" y="54737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 rot="5400000">
            <a:off x="3900677" y="315329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 rot="5400000">
            <a:off x="3902265" y="3534293"/>
            <a:ext cx="333375" cy="361950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 rot="5400000">
            <a:off x="3902265" y="3915293"/>
            <a:ext cx="333375" cy="361950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 rot="5400000">
            <a:off x="3902265" y="429470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 rot="5400000">
            <a:off x="3902265" y="4677293"/>
            <a:ext cx="333375" cy="361950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 rot="5400000">
            <a:off x="3902265" y="505829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 rot="5400000">
            <a:off x="1000315" y="308503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 rot="5400000">
            <a:off x="1001902" y="3466031"/>
            <a:ext cx="333375" cy="361950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 rot="5400000">
            <a:off x="1001902" y="384703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 rot="5400000">
            <a:off x="1001902" y="422644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7" name="Oval 21"/>
          <p:cNvSpPr>
            <a:spLocks noChangeArrowheads="1"/>
          </p:cNvSpPr>
          <p:nvPr/>
        </p:nvSpPr>
        <p:spPr bwMode="auto">
          <a:xfrm rot="5400000">
            <a:off x="1001902" y="460903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1424178" y="279928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1843278" y="2799280"/>
            <a:ext cx="361950" cy="333375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2262378" y="279928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2681478" y="2799280"/>
            <a:ext cx="361950" cy="333375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3098990" y="2799280"/>
            <a:ext cx="361950" cy="333375"/>
          </a:xfrm>
          <a:prstGeom prst="ellipse">
            <a:avLst/>
          </a:prstGeom>
          <a:solidFill>
            <a:srgbClr val="80808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3518090" y="279928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3428333" y="5475805"/>
            <a:ext cx="13001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 rot="5400000">
            <a:off x="1001902" y="499003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9258" name="Group 42"/>
          <p:cNvGrpSpPr>
            <a:grpSpLocks/>
          </p:cNvGrpSpPr>
          <p:nvPr/>
        </p:nvGrpSpPr>
        <p:grpSpPr bwMode="auto">
          <a:xfrm>
            <a:off x="1233678" y="3153293"/>
            <a:ext cx="2701925" cy="2063750"/>
            <a:chOff x="5520" y="144"/>
            <a:chExt cx="3504" cy="2025"/>
          </a:xfrm>
        </p:grpSpPr>
        <p:grpSp>
          <p:nvGrpSpPr>
            <p:cNvPr id="9259" name="Group 43"/>
            <p:cNvGrpSpPr>
              <a:grpSpLocks/>
            </p:cNvGrpSpPr>
            <p:nvPr/>
          </p:nvGrpSpPr>
          <p:grpSpPr bwMode="auto">
            <a:xfrm flipH="1">
              <a:off x="5857" y="144"/>
              <a:ext cx="3119" cy="1356"/>
              <a:chOff x="1008" y="1392"/>
              <a:chExt cx="3120" cy="1488"/>
            </a:xfrm>
          </p:grpSpPr>
          <p:sp>
            <p:nvSpPr>
              <p:cNvPr id="9260" name="Line 44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1" name="Line 4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2" name="Line 4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3" name="Line 47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4" name="Line 4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5" name="Line 49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6" name="Line 50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267" name="Line 5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9268" name="Group 52"/>
            <p:cNvGrpSpPr>
              <a:grpSpLocks/>
            </p:cNvGrpSpPr>
            <p:nvPr/>
          </p:nvGrpSpPr>
          <p:grpSpPr bwMode="auto">
            <a:xfrm>
              <a:off x="5520" y="144"/>
              <a:ext cx="3504" cy="2025"/>
              <a:chOff x="1152" y="1226"/>
              <a:chExt cx="3504" cy="2025"/>
            </a:xfrm>
          </p:grpSpPr>
          <p:grpSp>
            <p:nvGrpSpPr>
              <p:cNvPr id="9269" name="Group 53"/>
              <p:cNvGrpSpPr>
                <a:grpSpLocks/>
              </p:cNvGrpSpPr>
              <p:nvPr/>
            </p:nvGrpSpPr>
            <p:grpSpPr bwMode="auto">
              <a:xfrm flipH="1">
                <a:off x="1537" y="1248"/>
                <a:ext cx="3119" cy="1706"/>
                <a:chOff x="1008" y="1392"/>
                <a:chExt cx="3120" cy="1872"/>
              </a:xfrm>
            </p:grpSpPr>
            <p:sp>
              <p:nvSpPr>
                <p:cNvPr id="9270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1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2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5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3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4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5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1008" y="1392"/>
                  <a:ext cx="2304" cy="1872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6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59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77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278" name="Group 62"/>
              <p:cNvGrpSpPr>
                <a:grpSpLocks/>
              </p:cNvGrpSpPr>
              <p:nvPr/>
            </p:nvGrpSpPr>
            <p:grpSpPr bwMode="auto">
              <a:xfrm flipH="1">
                <a:off x="1632" y="1239"/>
                <a:ext cx="3023" cy="2012"/>
                <a:chOff x="1056" y="1392"/>
                <a:chExt cx="3024" cy="2208"/>
              </a:xfrm>
            </p:grpSpPr>
            <p:sp>
              <p:nvSpPr>
                <p:cNvPr id="9279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0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1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2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3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4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216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6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2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287" name="Group 71"/>
              <p:cNvGrpSpPr>
                <a:grpSpLocks/>
              </p:cNvGrpSpPr>
              <p:nvPr/>
            </p:nvGrpSpPr>
            <p:grpSpPr bwMode="auto">
              <a:xfrm>
                <a:off x="1200" y="1226"/>
                <a:ext cx="3071" cy="262"/>
                <a:chOff x="1056" y="1392"/>
                <a:chExt cx="3072" cy="288"/>
              </a:xfrm>
            </p:grpSpPr>
            <p:sp>
              <p:nvSpPr>
                <p:cNvPr id="9288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89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6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0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1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4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2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3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4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5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296" name="Group 80"/>
              <p:cNvGrpSpPr>
                <a:grpSpLocks/>
              </p:cNvGrpSpPr>
              <p:nvPr/>
            </p:nvGrpSpPr>
            <p:grpSpPr bwMode="auto">
              <a:xfrm>
                <a:off x="1200" y="1248"/>
                <a:ext cx="3071" cy="569"/>
                <a:chOff x="1056" y="1392"/>
                <a:chExt cx="3072" cy="624"/>
              </a:xfrm>
            </p:grpSpPr>
            <p:sp>
              <p:nvSpPr>
                <p:cNvPr id="9297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8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72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299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0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0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1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8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2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3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4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05" name="Group 89"/>
              <p:cNvGrpSpPr>
                <a:grpSpLocks/>
              </p:cNvGrpSpPr>
              <p:nvPr/>
            </p:nvGrpSpPr>
            <p:grpSpPr bwMode="auto">
              <a:xfrm>
                <a:off x="1152" y="1239"/>
                <a:ext cx="3119" cy="1356"/>
                <a:chOff x="1008" y="1392"/>
                <a:chExt cx="3120" cy="1488"/>
              </a:xfrm>
            </p:grpSpPr>
            <p:sp>
              <p:nvSpPr>
                <p:cNvPr id="9306" name="Line 9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7" name="Line 9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8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09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0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72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1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1008" y="1392"/>
                  <a:ext cx="2304" cy="14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2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592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3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14" name="Group 98"/>
              <p:cNvGrpSpPr>
                <a:grpSpLocks/>
              </p:cNvGrpSpPr>
              <p:nvPr/>
            </p:nvGrpSpPr>
            <p:grpSpPr bwMode="auto">
              <a:xfrm>
                <a:off x="1248" y="1239"/>
                <a:ext cx="3071" cy="919"/>
                <a:chOff x="1056" y="1392"/>
                <a:chExt cx="3072" cy="1008"/>
              </a:xfrm>
            </p:grpSpPr>
            <p:sp>
              <p:nvSpPr>
                <p:cNvPr id="9315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6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7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8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19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0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1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2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23" name="Group 107"/>
              <p:cNvGrpSpPr>
                <a:grpSpLocks/>
              </p:cNvGrpSpPr>
              <p:nvPr/>
            </p:nvGrpSpPr>
            <p:grpSpPr bwMode="auto">
              <a:xfrm>
                <a:off x="1200" y="1239"/>
                <a:ext cx="3119" cy="1706"/>
                <a:chOff x="1008" y="1392"/>
                <a:chExt cx="3120" cy="1872"/>
              </a:xfrm>
            </p:grpSpPr>
            <p:sp>
              <p:nvSpPr>
                <p:cNvPr id="9324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5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6" name="Line 110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5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7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8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29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1008" y="1392"/>
                  <a:ext cx="2304" cy="1872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0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59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1" name="Line 11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32" name="Group 116"/>
              <p:cNvGrpSpPr>
                <a:grpSpLocks/>
              </p:cNvGrpSpPr>
              <p:nvPr/>
            </p:nvGrpSpPr>
            <p:grpSpPr bwMode="auto">
              <a:xfrm>
                <a:off x="1200" y="1239"/>
                <a:ext cx="3023" cy="2012"/>
                <a:chOff x="1056" y="1392"/>
                <a:chExt cx="3024" cy="2208"/>
              </a:xfrm>
            </p:grpSpPr>
            <p:sp>
              <p:nvSpPr>
                <p:cNvPr id="9333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4" name="Line 11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5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6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7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8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216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39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0" name="Line 12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2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41" name="Group 125"/>
              <p:cNvGrpSpPr>
                <a:grpSpLocks/>
              </p:cNvGrpSpPr>
              <p:nvPr/>
            </p:nvGrpSpPr>
            <p:grpSpPr bwMode="auto">
              <a:xfrm flipH="1">
                <a:off x="1584" y="1239"/>
                <a:ext cx="3071" cy="262"/>
                <a:chOff x="1056" y="1392"/>
                <a:chExt cx="3072" cy="288"/>
              </a:xfrm>
            </p:grpSpPr>
            <p:sp>
              <p:nvSpPr>
                <p:cNvPr id="9342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3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6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4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5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4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6" name="Line 130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7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8" name="Line 13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49" name="Line 13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50" name="Group 134"/>
              <p:cNvGrpSpPr>
                <a:grpSpLocks/>
              </p:cNvGrpSpPr>
              <p:nvPr/>
            </p:nvGrpSpPr>
            <p:grpSpPr bwMode="auto">
              <a:xfrm flipH="1">
                <a:off x="1584" y="1239"/>
                <a:ext cx="3071" cy="569"/>
                <a:chOff x="1056" y="1392"/>
                <a:chExt cx="3072" cy="624"/>
              </a:xfrm>
            </p:grpSpPr>
            <p:sp>
              <p:nvSpPr>
                <p:cNvPr id="9351" name="Line 13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2" name="Line 13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72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3" name="Line 137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0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4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5" name="Line 13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8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6" name="Line 14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7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58" name="Line 14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359" name="Group 143"/>
              <p:cNvGrpSpPr>
                <a:grpSpLocks/>
              </p:cNvGrpSpPr>
              <p:nvPr/>
            </p:nvGrpSpPr>
            <p:grpSpPr bwMode="auto">
              <a:xfrm flipH="1">
                <a:off x="1536" y="1239"/>
                <a:ext cx="3071" cy="919"/>
                <a:chOff x="1056" y="1392"/>
                <a:chExt cx="3072" cy="1008"/>
              </a:xfrm>
            </p:grpSpPr>
            <p:sp>
              <p:nvSpPr>
                <p:cNvPr id="9360" name="Line 14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61" name="Line 14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62" name="Line 14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63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364" name="Line 14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65" name="Line 14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66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367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</p:grpSp>
      </p:grpSp>
      <p:sp>
        <p:nvSpPr>
          <p:cNvPr id="9368" name="Text Box 152"/>
          <p:cNvSpPr txBox="1">
            <a:spLocks noChangeArrowheads="1"/>
          </p:cNvSpPr>
          <p:nvPr/>
        </p:nvSpPr>
        <p:spPr bwMode="auto">
          <a:xfrm>
            <a:off x="546290" y="1940443"/>
            <a:ext cx="420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9369" name="Group 153"/>
          <p:cNvGrpSpPr>
            <a:grpSpLocks/>
          </p:cNvGrpSpPr>
          <p:nvPr/>
        </p:nvGrpSpPr>
        <p:grpSpPr bwMode="auto">
          <a:xfrm>
            <a:off x="1540065" y="2818330"/>
            <a:ext cx="2076450" cy="1588"/>
            <a:chOff x="1461" y="1620"/>
            <a:chExt cx="1308" cy="1"/>
          </a:xfrm>
        </p:grpSpPr>
        <p:cxnSp>
          <p:nvCxnSpPr>
            <p:cNvPr id="9370" name="AutoShape 154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1" name="AutoShape 155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2" name="AutoShape 156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3" name="AutoShape 157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4" name="AutoShape 158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5" name="AutoShape 159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6" name="AutoShape 160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7" name="AutoShape 161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78" name="AutoShape 162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9380" name="Text Box 164"/>
          <p:cNvSpPr txBox="1">
            <a:spLocks noChangeArrowheads="1"/>
          </p:cNvSpPr>
          <p:nvPr/>
        </p:nvSpPr>
        <p:spPr bwMode="auto">
          <a:xfrm>
            <a:off x="-23622" y="547580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03521" y="2963802"/>
            <a:ext cx="747335" cy="2485068"/>
            <a:chOff x="4252841" y="2951473"/>
            <a:chExt cx="747335" cy="2485068"/>
          </a:xfrm>
        </p:grpSpPr>
        <p:pic>
          <p:nvPicPr>
            <p:cNvPr id="168" name="Picture 39" descr="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841" y="2951473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40" descr="ca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904" y="3420735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41" descr="pug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83" y="4657006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43" descr="grass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32" y="4204485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50" descr="beet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041904">
              <a:off x="4431058" y="4867422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44" descr="b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660" y="3910048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5" name="Group 174"/>
          <p:cNvGrpSpPr/>
          <p:nvPr/>
        </p:nvGrpSpPr>
        <p:grpSpPr>
          <a:xfrm>
            <a:off x="329158" y="3063041"/>
            <a:ext cx="733425" cy="2317750"/>
            <a:chOff x="267508" y="3063041"/>
            <a:chExt cx="733425" cy="2317750"/>
          </a:xfrm>
        </p:grpSpPr>
        <p:sp>
          <p:nvSpPr>
            <p:cNvPr id="176" name="Text Box 50"/>
            <p:cNvSpPr txBox="1">
              <a:spLocks noChangeArrowheads="1"/>
            </p:cNvSpPr>
            <p:nvPr/>
          </p:nvSpPr>
          <p:spPr bwMode="auto">
            <a:xfrm>
              <a:off x="382914" y="4983916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177" name="Text Box 51"/>
            <p:cNvSpPr txBox="1">
              <a:spLocks noChangeArrowheads="1"/>
            </p:cNvSpPr>
            <p:nvPr/>
          </p:nvSpPr>
          <p:spPr bwMode="auto">
            <a:xfrm>
              <a:off x="467051" y="4599741"/>
              <a:ext cx="4937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178" name="Text Box 52"/>
            <p:cNvSpPr txBox="1">
              <a:spLocks noChangeArrowheads="1"/>
            </p:cNvSpPr>
            <p:nvPr/>
          </p:nvSpPr>
          <p:spPr bwMode="auto">
            <a:xfrm>
              <a:off x="395614" y="3438169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179" name="Text Box 53"/>
            <p:cNvSpPr txBox="1">
              <a:spLocks noChangeArrowheads="1"/>
            </p:cNvSpPr>
            <p:nvPr/>
          </p:nvSpPr>
          <p:spPr bwMode="auto">
            <a:xfrm>
              <a:off x="382914" y="4216916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180" name="Text Box 54"/>
            <p:cNvSpPr txBox="1">
              <a:spLocks noChangeArrowheads="1"/>
            </p:cNvSpPr>
            <p:nvPr/>
          </p:nvSpPr>
          <p:spPr bwMode="auto">
            <a:xfrm>
              <a:off x="395614" y="3063041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181" name="Text Box 49"/>
            <p:cNvSpPr txBox="1">
              <a:spLocks noChangeArrowheads="1"/>
            </p:cNvSpPr>
            <p:nvPr/>
          </p:nvSpPr>
          <p:spPr bwMode="auto">
            <a:xfrm>
              <a:off x="267508" y="3804415"/>
              <a:ext cx="7334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59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42"/>
          <p:cNvGrpSpPr>
            <a:grpSpLocks/>
          </p:cNvGrpSpPr>
          <p:nvPr/>
        </p:nvGrpSpPr>
        <p:grpSpPr bwMode="auto">
          <a:xfrm>
            <a:off x="1233678" y="3153293"/>
            <a:ext cx="2701925" cy="2063750"/>
            <a:chOff x="5520" y="144"/>
            <a:chExt cx="3504" cy="2025"/>
          </a:xfrm>
        </p:grpSpPr>
        <p:grpSp>
          <p:nvGrpSpPr>
            <p:cNvPr id="91" name="Group 43"/>
            <p:cNvGrpSpPr>
              <a:grpSpLocks/>
            </p:cNvGrpSpPr>
            <p:nvPr/>
          </p:nvGrpSpPr>
          <p:grpSpPr bwMode="auto">
            <a:xfrm flipH="1">
              <a:off x="5857" y="144"/>
              <a:ext cx="3119" cy="1356"/>
              <a:chOff x="1008" y="1392"/>
              <a:chExt cx="3120" cy="1488"/>
            </a:xfrm>
          </p:grpSpPr>
          <p:sp>
            <p:nvSpPr>
              <p:cNvPr id="192" name="Line 44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3" name="Line 4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4" name="Line 4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5" name="Line 47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6" name="Line 4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7" name="Line 49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8" name="Line 50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99" name="Line 5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ln>
                    <a:solidFill>
                      <a:schemeClr val="bg2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92" name="Group 52"/>
            <p:cNvGrpSpPr>
              <a:grpSpLocks/>
            </p:cNvGrpSpPr>
            <p:nvPr/>
          </p:nvGrpSpPr>
          <p:grpSpPr bwMode="auto">
            <a:xfrm>
              <a:off x="5520" y="144"/>
              <a:ext cx="3504" cy="2025"/>
              <a:chOff x="1152" y="1226"/>
              <a:chExt cx="3504" cy="2025"/>
            </a:xfrm>
          </p:grpSpPr>
          <p:grpSp>
            <p:nvGrpSpPr>
              <p:cNvPr id="93" name="Group 53"/>
              <p:cNvGrpSpPr>
                <a:grpSpLocks/>
              </p:cNvGrpSpPr>
              <p:nvPr/>
            </p:nvGrpSpPr>
            <p:grpSpPr bwMode="auto">
              <a:xfrm flipH="1">
                <a:off x="1537" y="1248"/>
                <a:ext cx="3119" cy="1706"/>
                <a:chOff x="1008" y="1392"/>
                <a:chExt cx="3120" cy="1872"/>
              </a:xfrm>
            </p:grpSpPr>
            <p:sp>
              <p:nvSpPr>
                <p:cNvPr id="184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5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6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5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7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8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9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1008" y="1392"/>
                  <a:ext cx="2304" cy="1872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90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59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91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4" name="Group 62"/>
              <p:cNvGrpSpPr>
                <a:grpSpLocks/>
              </p:cNvGrpSpPr>
              <p:nvPr/>
            </p:nvGrpSpPr>
            <p:grpSpPr bwMode="auto">
              <a:xfrm flipH="1">
                <a:off x="1632" y="1239"/>
                <a:ext cx="3023" cy="2012"/>
                <a:chOff x="1056" y="1392"/>
                <a:chExt cx="3024" cy="2208"/>
              </a:xfrm>
            </p:grpSpPr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9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0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1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216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2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83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2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5" name="Group 71"/>
              <p:cNvGrpSpPr>
                <a:grpSpLocks/>
              </p:cNvGrpSpPr>
              <p:nvPr/>
            </p:nvGrpSpPr>
            <p:grpSpPr bwMode="auto">
              <a:xfrm>
                <a:off x="1200" y="1226"/>
                <a:ext cx="3071" cy="262"/>
                <a:chOff x="1056" y="1392"/>
                <a:chExt cx="3072" cy="288"/>
              </a:xfrm>
            </p:grpSpPr>
            <p:sp>
              <p:nvSpPr>
                <p:cNvPr id="168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9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6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0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1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4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2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3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4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75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6" name="Group 80"/>
              <p:cNvGrpSpPr>
                <a:grpSpLocks/>
              </p:cNvGrpSpPr>
              <p:nvPr/>
            </p:nvGrpSpPr>
            <p:grpSpPr bwMode="auto">
              <a:xfrm>
                <a:off x="1200" y="1248"/>
                <a:ext cx="3071" cy="569"/>
                <a:chOff x="1056" y="1392"/>
                <a:chExt cx="3072" cy="624"/>
              </a:xfrm>
            </p:grpSpPr>
            <p:sp>
              <p:nvSpPr>
                <p:cNvPr id="160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1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72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2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0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3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4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8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5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6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67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7" name="Group 89"/>
              <p:cNvGrpSpPr>
                <a:grpSpLocks/>
              </p:cNvGrpSpPr>
              <p:nvPr/>
            </p:nvGrpSpPr>
            <p:grpSpPr bwMode="auto">
              <a:xfrm>
                <a:off x="1152" y="1239"/>
                <a:ext cx="3119" cy="1356"/>
                <a:chOff x="1008" y="1392"/>
                <a:chExt cx="3120" cy="1488"/>
              </a:xfrm>
            </p:grpSpPr>
            <p:sp>
              <p:nvSpPr>
                <p:cNvPr id="152" name="Line 9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3" name="Line 9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4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5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6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72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7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1008" y="1392"/>
                  <a:ext cx="2304" cy="14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8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592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9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44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8" name="Group 98"/>
              <p:cNvGrpSpPr>
                <a:grpSpLocks/>
              </p:cNvGrpSpPr>
              <p:nvPr/>
            </p:nvGrpSpPr>
            <p:grpSpPr bwMode="auto">
              <a:xfrm>
                <a:off x="1248" y="1239"/>
                <a:ext cx="3071" cy="919"/>
                <a:chOff x="1056" y="1392"/>
                <a:chExt cx="3072" cy="1008"/>
              </a:xfrm>
            </p:grpSpPr>
            <p:sp>
              <p:nvSpPr>
                <p:cNvPr id="144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5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6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7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8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9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0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51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99" name="Group 107"/>
              <p:cNvGrpSpPr>
                <a:grpSpLocks/>
              </p:cNvGrpSpPr>
              <p:nvPr/>
            </p:nvGrpSpPr>
            <p:grpSpPr bwMode="auto">
              <a:xfrm>
                <a:off x="1200" y="1239"/>
                <a:ext cx="3119" cy="1706"/>
                <a:chOff x="1008" y="1392"/>
                <a:chExt cx="3120" cy="1872"/>
              </a:xfrm>
            </p:grpSpPr>
            <p:sp>
              <p:nvSpPr>
                <p:cNvPr id="136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7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5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9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0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1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1008" y="1392"/>
                  <a:ext cx="2304" cy="1872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2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592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43" name="Line 11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8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100" name="Group 116"/>
              <p:cNvGrpSpPr>
                <a:grpSpLocks/>
              </p:cNvGrpSpPr>
              <p:nvPr/>
            </p:nvGrpSpPr>
            <p:grpSpPr bwMode="auto">
              <a:xfrm>
                <a:off x="1200" y="1239"/>
                <a:ext cx="3023" cy="2012"/>
                <a:chOff x="1056" y="1392"/>
                <a:chExt cx="3024" cy="2208"/>
              </a:xfrm>
            </p:grpSpPr>
            <p:sp>
              <p:nvSpPr>
                <p:cNvPr id="128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9" name="Line 11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0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1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2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3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2160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4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40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35" name="Line 124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24" cy="22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101" name="Group 125"/>
              <p:cNvGrpSpPr>
                <a:grpSpLocks/>
              </p:cNvGrpSpPr>
              <p:nvPr/>
            </p:nvGrpSpPr>
            <p:grpSpPr bwMode="auto">
              <a:xfrm flipH="1">
                <a:off x="1584" y="1239"/>
                <a:ext cx="3071" cy="262"/>
                <a:chOff x="1056" y="1392"/>
                <a:chExt cx="3072" cy="288"/>
              </a:xfrm>
            </p:grpSpPr>
            <p:sp>
              <p:nvSpPr>
                <p:cNvPr id="120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36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1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76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2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3" name="Line 12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4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4" name="Line 130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920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5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6" name="Line 13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688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7" name="Line 133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28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102" name="Group 134"/>
              <p:cNvGrpSpPr>
                <a:grpSpLocks/>
              </p:cNvGrpSpPr>
              <p:nvPr/>
            </p:nvGrpSpPr>
            <p:grpSpPr bwMode="auto">
              <a:xfrm flipH="1">
                <a:off x="1584" y="1239"/>
                <a:ext cx="3071" cy="569"/>
                <a:chOff x="1056" y="1392"/>
                <a:chExt cx="3072" cy="624"/>
              </a:xfrm>
            </p:grpSpPr>
            <p:sp>
              <p:nvSpPr>
                <p:cNvPr id="112" name="Line 13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3" name="Line 136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72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4" name="Line 137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0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5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488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6" name="Line 13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8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7" name="Line 14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256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8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9" name="Line 142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3072" cy="624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  <p:grpSp>
            <p:nvGrpSpPr>
              <p:cNvPr id="103" name="Group 143"/>
              <p:cNvGrpSpPr>
                <a:grpSpLocks/>
              </p:cNvGrpSpPr>
              <p:nvPr/>
            </p:nvGrpSpPr>
            <p:grpSpPr bwMode="auto">
              <a:xfrm flipH="1">
                <a:off x="1536" y="1239"/>
                <a:ext cx="3071" cy="919"/>
                <a:chOff x="1056" y="1392"/>
                <a:chExt cx="3072" cy="1008"/>
              </a:xfrm>
            </p:grpSpPr>
            <p:sp>
              <p:nvSpPr>
                <p:cNvPr id="104" name="Line 144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88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05" name="Line 145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6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06" name="Line 146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11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07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1152" y="1392"/>
                  <a:ext cx="14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8" name="Line 148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1872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09" name="Line 149"/>
                <p:cNvSpPr>
                  <a:spLocks noChangeShapeType="1"/>
                </p:cNvSpPr>
                <p:nvPr/>
              </p:nvSpPr>
              <p:spPr bwMode="auto">
                <a:xfrm flipV="1">
                  <a:off x="1056" y="1392"/>
                  <a:ext cx="230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0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2640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1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1104" y="1392"/>
                  <a:ext cx="3024" cy="1008"/>
                </a:xfrm>
                <a:prstGeom prst="line">
                  <a:avLst/>
                </a:prstGeom>
                <a:ln>
                  <a:headEnd/>
                  <a:tailEnd/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ln>
                      <a:solidFill>
                        <a:schemeClr val="bg2">
                          <a:lumMod val="75000"/>
                        </a:schemeClr>
                      </a:solidFill>
                    </a:ln>
                  </a:endParaRPr>
                </a:p>
              </p:txBody>
            </p:sp>
          </p:grpSp>
        </p:grpSp>
      </p:grp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947738" y="817934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2343" name="Text Box 55"/>
          <p:cNvSpPr txBox="1">
            <a:spLocks noChangeArrowheads="1"/>
          </p:cNvSpPr>
          <p:nvPr/>
        </p:nvSpPr>
        <p:spPr bwMode="auto">
          <a:xfrm>
            <a:off x="6260304" y="1922011"/>
            <a:ext cx="2135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Strengthen weights</a:t>
            </a:r>
          </a:p>
        </p:txBody>
      </p:sp>
      <p:sp>
        <p:nvSpPr>
          <p:cNvPr id="12346" name="Text Box 58"/>
          <p:cNvSpPr txBox="1">
            <a:spLocks noChangeArrowheads="1"/>
          </p:cNvSpPr>
          <p:nvPr/>
        </p:nvSpPr>
        <p:spPr bwMode="auto">
          <a:xfrm>
            <a:off x="6260304" y="2279198"/>
            <a:ext cx="1868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Times New Roman" charset="0"/>
                <a:cs typeface="Times New Roman" charset="0"/>
              </a:rPr>
              <a:t>Weaken weights</a:t>
            </a:r>
          </a:p>
        </p:txBody>
      </p:sp>
      <p:grpSp>
        <p:nvGrpSpPr>
          <p:cNvPr id="12347" name="Group 59"/>
          <p:cNvGrpSpPr>
            <a:grpSpLocks/>
          </p:cNvGrpSpPr>
          <p:nvPr/>
        </p:nvGrpSpPr>
        <p:grpSpPr bwMode="auto">
          <a:xfrm>
            <a:off x="5775006" y="2636386"/>
            <a:ext cx="1800225" cy="396875"/>
            <a:chOff x="3963" y="1307"/>
            <a:chExt cx="1134" cy="250"/>
          </a:xfrm>
        </p:grpSpPr>
        <p:sp>
          <p:nvSpPr>
            <p:cNvPr id="12348" name="Line 60"/>
            <p:cNvSpPr>
              <a:spLocks noChangeShapeType="1"/>
            </p:cNvSpPr>
            <p:nvPr/>
          </p:nvSpPr>
          <p:spPr bwMode="auto">
            <a:xfrm>
              <a:off x="3963" y="1430"/>
              <a:ext cx="2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9" name="Text Box 61"/>
            <p:cNvSpPr txBox="1">
              <a:spLocks noChangeArrowheads="1"/>
            </p:cNvSpPr>
            <p:nvPr/>
          </p:nvSpPr>
          <p:spPr bwMode="auto">
            <a:xfrm>
              <a:off x="4292" y="1307"/>
              <a:ext cx="8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No change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9" name="Text Box 67"/>
          <p:cNvSpPr txBox="1">
            <a:spLocks noChangeArrowheads="1"/>
          </p:cNvSpPr>
          <p:nvPr/>
        </p:nvSpPr>
        <p:spPr bwMode="auto">
          <a:xfrm>
            <a:off x="372227" y="4378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-38469" y="5485948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2342" name="Line 54"/>
          <p:cNvSpPr>
            <a:spLocks noChangeShapeType="1"/>
          </p:cNvSpPr>
          <p:nvPr/>
        </p:nvSpPr>
        <p:spPr bwMode="auto">
          <a:xfrm>
            <a:off x="5762676" y="2120448"/>
            <a:ext cx="44132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45" name="Line 57"/>
          <p:cNvSpPr>
            <a:spLocks noChangeShapeType="1"/>
          </p:cNvSpPr>
          <p:nvPr/>
        </p:nvSpPr>
        <p:spPr bwMode="auto">
          <a:xfrm>
            <a:off x="5750346" y="2477635"/>
            <a:ext cx="441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 rot="5400000">
            <a:off x="3902553" y="31634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 rot="5400000">
            <a:off x="3904140" y="3544436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 rot="5400000">
            <a:off x="3904140" y="3925436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 rot="5400000">
            <a:off x="3904140" y="430484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 rot="5400000">
            <a:off x="3904140" y="4687436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 rot="5400000">
            <a:off x="3904140" y="50684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 rot="5400000">
            <a:off x="1002190" y="309517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 rot="5400000">
            <a:off x="1003778" y="3476174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 rot="5400000">
            <a:off x="1003778" y="385717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Oval 19"/>
          <p:cNvSpPr>
            <a:spLocks noChangeArrowheads="1"/>
          </p:cNvSpPr>
          <p:nvPr/>
        </p:nvSpPr>
        <p:spPr bwMode="auto">
          <a:xfrm rot="5400000">
            <a:off x="1003778" y="423658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 rot="5400000">
            <a:off x="1003778" y="461917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9" name="Oval 21"/>
          <p:cNvSpPr>
            <a:spLocks noChangeArrowheads="1"/>
          </p:cNvSpPr>
          <p:nvPr/>
        </p:nvSpPr>
        <p:spPr bwMode="auto">
          <a:xfrm>
            <a:off x="1426053" y="2809423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1845153" y="2809423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2264253" y="2809423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2683353" y="2809423"/>
            <a:ext cx="361950" cy="333375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13" name="Oval 25"/>
          <p:cNvSpPr>
            <a:spLocks noChangeArrowheads="1"/>
          </p:cNvSpPr>
          <p:nvPr/>
        </p:nvSpPr>
        <p:spPr bwMode="auto">
          <a:xfrm>
            <a:off x="3100866" y="2809423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3519966" y="2809423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 rot="5400000">
            <a:off x="1003778" y="500017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V="1">
            <a:off x="1321278" y="3134861"/>
            <a:ext cx="2317750" cy="198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V="1">
            <a:off x="1316516" y="3134861"/>
            <a:ext cx="1892300" cy="164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V="1">
            <a:off x="1326041" y="3134861"/>
            <a:ext cx="1482725" cy="1308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 flipV="1">
            <a:off x="1335566" y="3150736"/>
            <a:ext cx="1039812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1330803" y="3134861"/>
            <a:ext cx="614363" cy="523875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V="1">
            <a:off x="1324453" y="3134861"/>
            <a:ext cx="25241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 flipH="1" flipV="1">
            <a:off x="1580041" y="3144386"/>
            <a:ext cx="2317750" cy="198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 flipV="1">
            <a:off x="2010253" y="3144386"/>
            <a:ext cx="1892300" cy="1643062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 flipV="1">
            <a:off x="2410303" y="3144386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 flipH="1" flipV="1">
            <a:off x="2843691" y="3160261"/>
            <a:ext cx="1039812" cy="869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 flipH="1" flipV="1">
            <a:off x="3273903" y="3144386"/>
            <a:ext cx="614363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 flipV="1">
            <a:off x="3642203" y="3144386"/>
            <a:ext cx="25241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50" name="Text Box 62"/>
          <p:cNvSpPr txBox="1">
            <a:spLocks noChangeArrowheads="1"/>
          </p:cNvSpPr>
          <p:nvPr/>
        </p:nvSpPr>
        <p:spPr bwMode="auto">
          <a:xfrm>
            <a:off x="1051390" y="1950586"/>
            <a:ext cx="318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12351" name="Group 63"/>
          <p:cNvGrpSpPr>
            <a:grpSpLocks/>
          </p:cNvGrpSpPr>
          <p:nvPr/>
        </p:nvGrpSpPr>
        <p:grpSpPr bwMode="auto">
          <a:xfrm>
            <a:off x="1541941" y="2828473"/>
            <a:ext cx="2076450" cy="1588"/>
            <a:chOff x="1461" y="1620"/>
            <a:chExt cx="1308" cy="1"/>
          </a:xfrm>
        </p:grpSpPr>
        <p:cxnSp>
          <p:nvCxnSpPr>
            <p:cNvPr id="12352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3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4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5" name="AutoShape 67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6" name="AutoShape 68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7" name="AutoShape 69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8" name="AutoShape 70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59" name="AutoShape 71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60" name="AutoShape 72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61" name="Text Box 73"/>
          <p:cNvSpPr txBox="1">
            <a:spLocks noChangeArrowheads="1"/>
          </p:cNvSpPr>
          <p:nvPr/>
        </p:nvSpPr>
        <p:spPr bwMode="auto">
          <a:xfrm>
            <a:off x="3435828" y="5473248"/>
            <a:ext cx="1300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15851" y="2963802"/>
            <a:ext cx="747335" cy="2485068"/>
            <a:chOff x="4302161" y="2963802"/>
            <a:chExt cx="747335" cy="2485068"/>
          </a:xfrm>
        </p:grpSpPr>
        <p:pic>
          <p:nvPicPr>
            <p:cNvPr id="76" name="Picture 39" descr="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161" y="2963802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0" descr="c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224" y="3433064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1" descr="pug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603" y="4669335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352" y="4216814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041904">
              <a:off x="4480378" y="4879751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80" y="3922377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/>
          <p:cNvGrpSpPr/>
          <p:nvPr/>
        </p:nvGrpSpPr>
        <p:grpSpPr>
          <a:xfrm>
            <a:off x="329158" y="3063041"/>
            <a:ext cx="733425" cy="2317750"/>
            <a:chOff x="267508" y="3063041"/>
            <a:chExt cx="733425" cy="2317750"/>
          </a:xfrm>
        </p:grpSpPr>
        <p:sp>
          <p:nvSpPr>
            <p:cNvPr id="84" name="Text Box 50"/>
            <p:cNvSpPr txBox="1">
              <a:spLocks noChangeArrowheads="1"/>
            </p:cNvSpPr>
            <p:nvPr/>
          </p:nvSpPr>
          <p:spPr bwMode="auto">
            <a:xfrm>
              <a:off x="382914" y="4983916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85" name="Text Box 51"/>
            <p:cNvSpPr txBox="1">
              <a:spLocks noChangeArrowheads="1"/>
            </p:cNvSpPr>
            <p:nvPr/>
          </p:nvSpPr>
          <p:spPr bwMode="auto">
            <a:xfrm>
              <a:off x="467051" y="4599741"/>
              <a:ext cx="4937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86" name="Text Box 52"/>
            <p:cNvSpPr txBox="1">
              <a:spLocks noChangeArrowheads="1"/>
            </p:cNvSpPr>
            <p:nvPr/>
          </p:nvSpPr>
          <p:spPr bwMode="auto">
            <a:xfrm>
              <a:off x="395614" y="3438169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87" name="Text Box 53"/>
            <p:cNvSpPr txBox="1">
              <a:spLocks noChangeArrowheads="1"/>
            </p:cNvSpPr>
            <p:nvPr/>
          </p:nvSpPr>
          <p:spPr bwMode="auto">
            <a:xfrm>
              <a:off x="382914" y="4216916"/>
              <a:ext cx="5778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88" name="Text Box 54"/>
            <p:cNvSpPr txBox="1">
              <a:spLocks noChangeArrowheads="1"/>
            </p:cNvSpPr>
            <p:nvPr/>
          </p:nvSpPr>
          <p:spPr bwMode="auto">
            <a:xfrm>
              <a:off x="395614" y="3063041"/>
              <a:ext cx="565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89" name="Text Box 49"/>
            <p:cNvSpPr txBox="1">
              <a:spLocks noChangeArrowheads="1"/>
            </p:cNvSpPr>
            <p:nvPr/>
          </p:nvSpPr>
          <p:spPr bwMode="auto">
            <a:xfrm>
              <a:off x="267508" y="3804415"/>
              <a:ext cx="7334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62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88710" y="3262181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533689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610955" y="4454564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86847" y="4070389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615463" y="2898849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601187" y="3649079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550555" y="2198050"/>
            <a:ext cx="1198513" cy="351114"/>
            <a:chOff x="1550555" y="2198050"/>
            <a:chExt cx="1198513" cy="351114"/>
          </a:xfrm>
        </p:grpSpPr>
        <p:sp>
          <p:nvSpPr>
            <p:cNvPr id="70" name="Oval 20"/>
            <p:cNvSpPr>
              <a:spLocks noChangeArrowheads="1"/>
            </p:cNvSpPr>
            <p:nvPr/>
          </p:nvSpPr>
          <p:spPr bwMode="auto">
            <a:xfrm>
              <a:off x="2387118" y="2198726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20"/>
            <p:cNvSpPr>
              <a:spLocks noChangeArrowheads="1"/>
            </p:cNvSpPr>
            <p:nvPr/>
          </p:nvSpPr>
          <p:spPr bwMode="auto">
            <a:xfrm>
              <a:off x="1982355" y="2215789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20"/>
            <p:cNvSpPr>
              <a:spLocks noChangeArrowheads="1"/>
            </p:cNvSpPr>
            <p:nvPr/>
          </p:nvSpPr>
          <p:spPr bwMode="auto">
            <a:xfrm>
              <a:off x="1550555" y="2215789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79936" y="2198050"/>
              <a:ext cx="838200" cy="1588"/>
              <a:chOff x="1756569" y="2566194"/>
              <a:chExt cx="838200" cy="1588"/>
            </a:xfrm>
          </p:grpSpPr>
          <p:cxnSp>
            <p:nvCxnSpPr>
              <p:cNvPr id="85" name="AutoShape 58"/>
              <p:cNvCxnSpPr>
                <a:cxnSpLocks noChangeShapeType="1"/>
              </p:cNvCxnSpPr>
              <p:nvPr/>
            </p:nvCxnSpPr>
            <p:spPr bwMode="auto">
              <a:xfrm rot="5400000" flipV="1">
                <a:off x="1971675" y="2357438"/>
                <a:ext cx="1588" cy="419100"/>
              </a:xfrm>
              <a:prstGeom prst="curvedConnector3">
                <a:avLst>
                  <a:gd name="adj1" fmla="val -14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63"/>
              <p:cNvCxnSpPr>
                <a:cxnSpLocks noChangeShapeType="1"/>
              </p:cNvCxnSpPr>
              <p:nvPr/>
            </p:nvCxnSpPr>
            <p:spPr bwMode="auto">
              <a:xfrm rot="5400000" flipV="1">
                <a:off x="2174875" y="2147888"/>
                <a:ext cx="1588" cy="838200"/>
              </a:xfrm>
              <a:prstGeom prst="curvedConnector3">
                <a:avLst>
                  <a:gd name="adj1" fmla="val -26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" name="Group 4"/>
          <p:cNvGrpSpPr/>
          <p:nvPr/>
        </p:nvGrpSpPr>
        <p:grpSpPr>
          <a:xfrm>
            <a:off x="1821773" y="2529782"/>
            <a:ext cx="3497804" cy="2477729"/>
            <a:chOff x="1759312" y="2498550"/>
            <a:chExt cx="3497804" cy="2477729"/>
          </a:xfrm>
        </p:grpSpPr>
        <p:sp>
          <p:nvSpPr>
            <p:cNvPr id="87" name="Line 33"/>
            <p:cNvSpPr>
              <a:spLocks noChangeShapeType="1"/>
            </p:cNvSpPr>
            <p:nvPr/>
          </p:nvSpPr>
          <p:spPr bwMode="auto">
            <a:xfrm flipH="1" flipV="1">
              <a:off x="2196536" y="2550603"/>
              <a:ext cx="3060580" cy="2425676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33"/>
            <p:cNvSpPr>
              <a:spLocks noChangeShapeType="1"/>
            </p:cNvSpPr>
            <p:nvPr/>
          </p:nvSpPr>
          <p:spPr bwMode="auto">
            <a:xfrm flipH="1" flipV="1">
              <a:off x="1759312" y="2498550"/>
              <a:ext cx="3466574" cy="2467319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0953" y="2498550"/>
            <a:ext cx="3514871" cy="2921626"/>
            <a:chOff x="1790543" y="2519371"/>
            <a:chExt cx="3514871" cy="2921626"/>
          </a:xfrm>
        </p:grpSpPr>
        <p:sp>
          <p:nvSpPr>
            <p:cNvPr id="89" name="Line 33"/>
            <p:cNvSpPr>
              <a:spLocks noChangeShapeType="1"/>
            </p:cNvSpPr>
            <p:nvPr/>
          </p:nvSpPr>
          <p:spPr bwMode="auto">
            <a:xfrm flipH="1" flipV="1">
              <a:off x="2966887" y="2540193"/>
              <a:ext cx="2328117" cy="2879984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790543" y="2519371"/>
              <a:ext cx="3514871" cy="2921626"/>
              <a:chOff x="1790543" y="2519371"/>
              <a:chExt cx="3514871" cy="2921626"/>
            </a:xfrm>
          </p:grpSpPr>
          <p:sp>
            <p:nvSpPr>
              <p:cNvPr id="90" name="Line 33"/>
              <p:cNvSpPr>
                <a:spLocks noChangeShapeType="1"/>
              </p:cNvSpPr>
              <p:nvPr/>
            </p:nvSpPr>
            <p:spPr bwMode="auto">
              <a:xfrm flipH="1" flipV="1">
                <a:off x="2217357" y="2571424"/>
                <a:ext cx="3088057" cy="2869573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33"/>
              <p:cNvSpPr>
                <a:spLocks noChangeShapeType="1"/>
              </p:cNvSpPr>
              <p:nvPr/>
            </p:nvSpPr>
            <p:spPr bwMode="auto">
              <a:xfrm flipH="1" flipV="1">
                <a:off x="1790543" y="2519371"/>
                <a:ext cx="3483642" cy="2911215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780132" y="2592245"/>
            <a:ext cx="3514873" cy="3244356"/>
            <a:chOff x="1759312" y="2508961"/>
            <a:chExt cx="3514873" cy="3244356"/>
          </a:xfrm>
        </p:grpSpPr>
        <p:sp>
          <p:nvSpPr>
            <p:cNvPr id="92" name="Line 33"/>
            <p:cNvSpPr>
              <a:spLocks noChangeShapeType="1"/>
            </p:cNvSpPr>
            <p:nvPr/>
          </p:nvSpPr>
          <p:spPr bwMode="auto">
            <a:xfrm flipH="1" flipV="1">
              <a:off x="1759312" y="2508961"/>
              <a:ext cx="3514873" cy="3244356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33"/>
            <p:cNvSpPr>
              <a:spLocks noChangeShapeType="1"/>
            </p:cNvSpPr>
            <p:nvPr/>
          </p:nvSpPr>
          <p:spPr bwMode="auto">
            <a:xfrm flipH="1" flipV="1">
              <a:off x="2238178" y="2540193"/>
              <a:ext cx="3025596" cy="3213124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33"/>
            <p:cNvSpPr>
              <a:spLocks noChangeShapeType="1"/>
            </p:cNvSpPr>
            <p:nvPr/>
          </p:nvSpPr>
          <p:spPr bwMode="auto">
            <a:xfrm flipH="1" flipV="1">
              <a:off x="2966887" y="2550602"/>
              <a:ext cx="2276067" cy="3181893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47357" y="2592247"/>
            <a:ext cx="659590" cy="2879982"/>
            <a:chOff x="1557768" y="2540193"/>
            <a:chExt cx="659590" cy="2879982"/>
          </a:xfrm>
        </p:grpSpPr>
        <p:sp>
          <p:nvSpPr>
            <p:cNvPr id="95" name="Line 27"/>
            <p:cNvSpPr>
              <a:spLocks noChangeShapeType="1"/>
            </p:cNvSpPr>
            <p:nvPr/>
          </p:nvSpPr>
          <p:spPr bwMode="auto">
            <a:xfrm flipV="1">
              <a:off x="1592750" y="2540193"/>
              <a:ext cx="614198" cy="2467318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 flipV="1">
              <a:off x="1557768" y="2581834"/>
              <a:ext cx="659590" cy="283834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68178" y="2529777"/>
            <a:ext cx="1440350" cy="3303059"/>
            <a:chOff x="1568179" y="2508959"/>
            <a:chExt cx="1440350" cy="3303059"/>
          </a:xfrm>
        </p:grpSpPr>
        <p:sp>
          <p:nvSpPr>
            <p:cNvPr id="101" name="Line 27"/>
            <p:cNvSpPr>
              <a:spLocks noChangeShapeType="1"/>
            </p:cNvSpPr>
            <p:nvPr/>
          </p:nvSpPr>
          <p:spPr bwMode="auto">
            <a:xfrm flipV="1">
              <a:off x="1585247" y="2529781"/>
              <a:ext cx="528010" cy="3282237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7"/>
            <p:cNvSpPr>
              <a:spLocks noChangeShapeType="1"/>
            </p:cNvSpPr>
            <p:nvPr/>
          </p:nvSpPr>
          <p:spPr bwMode="auto">
            <a:xfrm flipV="1">
              <a:off x="1589000" y="2508959"/>
              <a:ext cx="170313" cy="249479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7"/>
            <p:cNvSpPr>
              <a:spLocks noChangeShapeType="1"/>
            </p:cNvSpPr>
            <p:nvPr/>
          </p:nvSpPr>
          <p:spPr bwMode="auto">
            <a:xfrm flipV="1">
              <a:off x="1568179" y="2571423"/>
              <a:ext cx="1388300" cy="283834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7"/>
            <p:cNvSpPr>
              <a:spLocks noChangeShapeType="1"/>
            </p:cNvSpPr>
            <p:nvPr/>
          </p:nvSpPr>
          <p:spPr bwMode="auto">
            <a:xfrm flipV="1">
              <a:off x="1574837" y="2550601"/>
              <a:ext cx="101195" cy="2824169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7"/>
            <p:cNvSpPr>
              <a:spLocks noChangeShapeType="1"/>
            </p:cNvSpPr>
            <p:nvPr/>
          </p:nvSpPr>
          <p:spPr bwMode="auto">
            <a:xfrm flipV="1">
              <a:off x="1582341" y="2508960"/>
              <a:ext cx="239433" cy="3279346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 flipV="1">
              <a:off x="1603162" y="2561013"/>
              <a:ext cx="1405367" cy="3185651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pic>
        <p:nvPicPr>
          <p:cNvPr id="7207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80" y="2338590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8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993" y="2844839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80" y="4044126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1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73" y="3603931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8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70498" y="4303855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66" y="3309491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62839" y="4816514"/>
            <a:ext cx="6351696" cy="1200829"/>
            <a:chOff x="362839" y="4816514"/>
            <a:chExt cx="6351696" cy="1200829"/>
          </a:xfrm>
        </p:grpSpPr>
        <p:sp>
          <p:nvSpPr>
            <p:cNvPr id="65" name="Oval 26"/>
            <p:cNvSpPr>
              <a:spLocks noChangeArrowheads="1"/>
            </p:cNvSpPr>
            <p:nvPr/>
          </p:nvSpPr>
          <p:spPr bwMode="auto">
            <a:xfrm rot="5400000">
              <a:off x="5292244" y="4853028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26"/>
            <p:cNvSpPr>
              <a:spLocks noChangeArrowheads="1"/>
            </p:cNvSpPr>
            <p:nvPr/>
          </p:nvSpPr>
          <p:spPr bwMode="auto">
            <a:xfrm rot="5400000">
              <a:off x="1236239" y="4846678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26"/>
            <p:cNvSpPr>
              <a:spLocks noChangeArrowheads="1"/>
            </p:cNvSpPr>
            <p:nvPr/>
          </p:nvSpPr>
          <p:spPr bwMode="auto">
            <a:xfrm rot="5400000">
              <a:off x="1236239" y="5217699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26"/>
            <p:cNvSpPr>
              <a:spLocks noChangeArrowheads="1"/>
            </p:cNvSpPr>
            <p:nvPr/>
          </p:nvSpPr>
          <p:spPr bwMode="auto">
            <a:xfrm rot="5400000">
              <a:off x="1236239" y="561995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Text Box 44"/>
            <p:cNvSpPr txBox="1">
              <a:spLocks noChangeArrowheads="1"/>
            </p:cNvSpPr>
            <p:nvPr/>
          </p:nvSpPr>
          <p:spPr bwMode="auto">
            <a:xfrm>
              <a:off x="362839" y="5187537"/>
              <a:ext cx="9256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cheem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67" name="Text Box 44"/>
            <p:cNvSpPr txBox="1">
              <a:spLocks noChangeArrowheads="1"/>
            </p:cNvSpPr>
            <p:nvPr/>
          </p:nvSpPr>
          <p:spPr bwMode="auto">
            <a:xfrm>
              <a:off x="553973" y="4816514"/>
              <a:ext cx="71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roke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7" name="Text Box 44"/>
            <p:cNvSpPr txBox="1">
              <a:spLocks noChangeArrowheads="1"/>
            </p:cNvSpPr>
            <p:nvPr/>
          </p:nvSpPr>
          <p:spPr bwMode="auto">
            <a:xfrm>
              <a:off x="481855" y="5548149"/>
              <a:ext cx="7890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pabe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8" name="Oval 26"/>
            <p:cNvSpPr>
              <a:spLocks noChangeArrowheads="1"/>
            </p:cNvSpPr>
            <p:nvPr/>
          </p:nvSpPr>
          <p:spPr bwMode="auto">
            <a:xfrm rot="5400000">
              <a:off x="5313259" y="5234762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26"/>
            <p:cNvSpPr>
              <a:spLocks noChangeArrowheads="1"/>
            </p:cNvSpPr>
            <p:nvPr/>
          </p:nvSpPr>
          <p:spPr bwMode="auto">
            <a:xfrm rot="5400000">
              <a:off x="5313259" y="5637019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0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8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9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123" name="Oval 21"/>
          <p:cNvSpPr>
            <a:spLocks noChangeArrowheads="1"/>
          </p:cNvSpPr>
          <p:nvPr/>
        </p:nvSpPr>
        <p:spPr bwMode="auto">
          <a:xfrm>
            <a:off x="2809150" y="22118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5292244" y="485302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239" y="484667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23871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4" name="Oval 26"/>
          <p:cNvSpPr>
            <a:spLocks noChangeArrowheads="1"/>
          </p:cNvSpPr>
          <p:nvPr/>
        </p:nvSpPr>
        <p:spPr bwMode="auto">
          <a:xfrm rot="5400000">
            <a:off x="1236239" y="521769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6"/>
          <p:cNvSpPr>
            <a:spLocks noChangeArrowheads="1"/>
          </p:cNvSpPr>
          <p:nvPr/>
        </p:nvSpPr>
        <p:spPr bwMode="auto">
          <a:xfrm rot="5400000">
            <a:off x="1236239" y="5619956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26"/>
          <p:cNvSpPr>
            <a:spLocks noChangeArrowheads="1"/>
          </p:cNvSpPr>
          <p:nvPr/>
        </p:nvSpPr>
        <p:spPr bwMode="auto">
          <a:xfrm rot="5400000">
            <a:off x="5313259" y="5234762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26"/>
          <p:cNvSpPr>
            <a:spLocks noChangeArrowheads="1"/>
          </p:cNvSpPr>
          <p:nvPr/>
        </p:nvSpPr>
        <p:spPr bwMode="auto">
          <a:xfrm rot="5400000">
            <a:off x="5313259" y="563701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50555" y="2198050"/>
            <a:ext cx="967581" cy="351114"/>
            <a:chOff x="1550555" y="2198050"/>
            <a:chExt cx="967581" cy="351114"/>
          </a:xfrm>
        </p:grpSpPr>
        <p:sp>
          <p:nvSpPr>
            <p:cNvPr id="82" name="Oval 20"/>
            <p:cNvSpPr>
              <a:spLocks noChangeArrowheads="1"/>
            </p:cNvSpPr>
            <p:nvPr/>
          </p:nvSpPr>
          <p:spPr bwMode="auto">
            <a:xfrm>
              <a:off x="1982355" y="2215789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20"/>
            <p:cNvSpPr>
              <a:spLocks noChangeArrowheads="1"/>
            </p:cNvSpPr>
            <p:nvPr/>
          </p:nvSpPr>
          <p:spPr bwMode="auto">
            <a:xfrm>
              <a:off x="1550555" y="2215789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79936" y="2198050"/>
              <a:ext cx="838200" cy="1588"/>
              <a:chOff x="1756569" y="2566194"/>
              <a:chExt cx="838200" cy="1588"/>
            </a:xfrm>
          </p:grpSpPr>
          <p:cxnSp>
            <p:nvCxnSpPr>
              <p:cNvPr id="85" name="AutoShape 58"/>
              <p:cNvCxnSpPr>
                <a:cxnSpLocks noChangeShapeType="1"/>
              </p:cNvCxnSpPr>
              <p:nvPr/>
            </p:nvCxnSpPr>
            <p:spPr bwMode="auto">
              <a:xfrm rot="5400000" flipV="1">
                <a:off x="1971675" y="2357438"/>
                <a:ext cx="1588" cy="419100"/>
              </a:xfrm>
              <a:prstGeom prst="curvedConnector3">
                <a:avLst>
                  <a:gd name="adj1" fmla="val -14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63"/>
              <p:cNvCxnSpPr>
                <a:cxnSpLocks noChangeShapeType="1"/>
              </p:cNvCxnSpPr>
              <p:nvPr/>
            </p:nvCxnSpPr>
            <p:spPr bwMode="auto">
              <a:xfrm rot="5400000" flipV="1">
                <a:off x="2174875" y="2147888"/>
                <a:ext cx="1588" cy="838200"/>
              </a:xfrm>
              <a:prstGeom prst="curvedConnector3">
                <a:avLst>
                  <a:gd name="adj1" fmla="val -26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" name="Group 4"/>
          <p:cNvGrpSpPr/>
          <p:nvPr/>
        </p:nvGrpSpPr>
        <p:grpSpPr>
          <a:xfrm>
            <a:off x="1821773" y="2529782"/>
            <a:ext cx="3497804" cy="2477729"/>
            <a:chOff x="1759312" y="2498550"/>
            <a:chExt cx="3497804" cy="2477729"/>
          </a:xfrm>
        </p:grpSpPr>
        <p:sp>
          <p:nvSpPr>
            <p:cNvPr id="87" name="Line 33"/>
            <p:cNvSpPr>
              <a:spLocks noChangeShapeType="1"/>
            </p:cNvSpPr>
            <p:nvPr/>
          </p:nvSpPr>
          <p:spPr bwMode="auto">
            <a:xfrm flipH="1" flipV="1">
              <a:off x="2196536" y="2550603"/>
              <a:ext cx="3060580" cy="2425676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33"/>
            <p:cNvSpPr>
              <a:spLocks noChangeShapeType="1"/>
            </p:cNvSpPr>
            <p:nvPr/>
          </p:nvSpPr>
          <p:spPr bwMode="auto">
            <a:xfrm flipH="1" flipV="1">
              <a:off x="1759312" y="2498550"/>
              <a:ext cx="3466574" cy="2467319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0953" y="2498550"/>
            <a:ext cx="3514871" cy="2921626"/>
            <a:chOff x="1790543" y="2519371"/>
            <a:chExt cx="3514871" cy="2921626"/>
          </a:xfrm>
        </p:grpSpPr>
        <p:sp>
          <p:nvSpPr>
            <p:cNvPr id="89" name="Line 33"/>
            <p:cNvSpPr>
              <a:spLocks noChangeShapeType="1"/>
            </p:cNvSpPr>
            <p:nvPr/>
          </p:nvSpPr>
          <p:spPr bwMode="auto">
            <a:xfrm flipH="1" flipV="1">
              <a:off x="2966887" y="2540193"/>
              <a:ext cx="2328117" cy="2879984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790543" y="2519371"/>
              <a:ext cx="3514871" cy="2921626"/>
              <a:chOff x="1790543" y="2519371"/>
              <a:chExt cx="3514871" cy="2921626"/>
            </a:xfrm>
          </p:grpSpPr>
          <p:sp>
            <p:nvSpPr>
              <p:cNvPr id="90" name="Line 33"/>
              <p:cNvSpPr>
                <a:spLocks noChangeShapeType="1"/>
              </p:cNvSpPr>
              <p:nvPr/>
            </p:nvSpPr>
            <p:spPr bwMode="auto">
              <a:xfrm flipH="1" flipV="1">
                <a:off x="2217357" y="2571424"/>
                <a:ext cx="3088057" cy="2869573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33"/>
              <p:cNvSpPr>
                <a:spLocks noChangeShapeType="1"/>
              </p:cNvSpPr>
              <p:nvPr/>
            </p:nvSpPr>
            <p:spPr bwMode="auto">
              <a:xfrm flipH="1" flipV="1">
                <a:off x="1790543" y="2519371"/>
                <a:ext cx="3483642" cy="2911215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780132" y="2592245"/>
            <a:ext cx="3514873" cy="3244356"/>
            <a:chOff x="1759312" y="2508961"/>
            <a:chExt cx="3514873" cy="3244356"/>
          </a:xfrm>
        </p:grpSpPr>
        <p:sp>
          <p:nvSpPr>
            <p:cNvPr id="92" name="Line 33"/>
            <p:cNvSpPr>
              <a:spLocks noChangeShapeType="1"/>
            </p:cNvSpPr>
            <p:nvPr/>
          </p:nvSpPr>
          <p:spPr bwMode="auto">
            <a:xfrm flipH="1" flipV="1">
              <a:off x="1759312" y="2508961"/>
              <a:ext cx="3514873" cy="3244356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33"/>
            <p:cNvSpPr>
              <a:spLocks noChangeShapeType="1"/>
            </p:cNvSpPr>
            <p:nvPr/>
          </p:nvSpPr>
          <p:spPr bwMode="auto">
            <a:xfrm flipH="1" flipV="1">
              <a:off x="2238178" y="2540193"/>
              <a:ext cx="3025596" cy="3213124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33"/>
            <p:cNvSpPr>
              <a:spLocks noChangeShapeType="1"/>
            </p:cNvSpPr>
            <p:nvPr/>
          </p:nvSpPr>
          <p:spPr bwMode="auto">
            <a:xfrm flipH="1" flipV="1">
              <a:off x="2966887" y="2550602"/>
              <a:ext cx="2276067" cy="3181893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47357" y="2592247"/>
            <a:ext cx="659590" cy="2879982"/>
            <a:chOff x="1557768" y="2540193"/>
            <a:chExt cx="659590" cy="2879982"/>
          </a:xfrm>
        </p:grpSpPr>
        <p:sp>
          <p:nvSpPr>
            <p:cNvPr id="95" name="Line 27"/>
            <p:cNvSpPr>
              <a:spLocks noChangeShapeType="1"/>
            </p:cNvSpPr>
            <p:nvPr/>
          </p:nvSpPr>
          <p:spPr bwMode="auto">
            <a:xfrm flipV="1">
              <a:off x="1592750" y="2540193"/>
              <a:ext cx="614198" cy="2467318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 flipV="1">
              <a:off x="1557768" y="2581834"/>
              <a:ext cx="659590" cy="283834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68178" y="2529777"/>
            <a:ext cx="1440350" cy="3303059"/>
            <a:chOff x="1568179" y="2508959"/>
            <a:chExt cx="1440350" cy="3303059"/>
          </a:xfrm>
        </p:grpSpPr>
        <p:sp>
          <p:nvSpPr>
            <p:cNvPr id="101" name="Line 27"/>
            <p:cNvSpPr>
              <a:spLocks noChangeShapeType="1"/>
            </p:cNvSpPr>
            <p:nvPr/>
          </p:nvSpPr>
          <p:spPr bwMode="auto">
            <a:xfrm flipV="1">
              <a:off x="1585247" y="2529781"/>
              <a:ext cx="528010" cy="3282237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7"/>
            <p:cNvSpPr>
              <a:spLocks noChangeShapeType="1"/>
            </p:cNvSpPr>
            <p:nvPr/>
          </p:nvSpPr>
          <p:spPr bwMode="auto">
            <a:xfrm flipV="1">
              <a:off x="1589000" y="2508959"/>
              <a:ext cx="170313" cy="249479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7"/>
            <p:cNvSpPr>
              <a:spLocks noChangeShapeType="1"/>
            </p:cNvSpPr>
            <p:nvPr/>
          </p:nvSpPr>
          <p:spPr bwMode="auto">
            <a:xfrm flipV="1">
              <a:off x="1568179" y="2571423"/>
              <a:ext cx="1388300" cy="283834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7"/>
            <p:cNvSpPr>
              <a:spLocks noChangeShapeType="1"/>
            </p:cNvSpPr>
            <p:nvPr/>
          </p:nvSpPr>
          <p:spPr bwMode="auto">
            <a:xfrm flipV="1">
              <a:off x="1574837" y="2550601"/>
              <a:ext cx="101195" cy="2824169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7"/>
            <p:cNvSpPr>
              <a:spLocks noChangeShapeType="1"/>
            </p:cNvSpPr>
            <p:nvPr/>
          </p:nvSpPr>
          <p:spPr bwMode="auto">
            <a:xfrm flipV="1">
              <a:off x="1582341" y="2508960"/>
              <a:ext cx="239433" cy="3279346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 flipV="1">
              <a:off x="1603162" y="2561013"/>
              <a:ext cx="1405367" cy="3185651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109" name="Oval 21"/>
          <p:cNvSpPr>
            <a:spLocks noChangeArrowheads="1"/>
          </p:cNvSpPr>
          <p:nvPr/>
        </p:nvSpPr>
        <p:spPr bwMode="auto">
          <a:xfrm>
            <a:off x="2810625" y="2211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5506960" y="1561594"/>
            <a:ext cx="294731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charset="0"/>
                <a:cs typeface="Times New Roman" charset="0"/>
              </a:rPr>
              <a:t>Mutual Exclusivity</a:t>
            </a:r>
            <a:endParaRPr lang="en-US" sz="2800" dirty="0">
              <a:latin typeface="Times New Roman" charset="0"/>
              <a:cs typeface="Times New Roman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17987" y="4847594"/>
            <a:ext cx="4441374" cy="1145170"/>
            <a:chOff x="1217987" y="4847594"/>
            <a:chExt cx="4441374" cy="1145170"/>
          </a:xfrm>
        </p:grpSpPr>
        <p:sp>
          <p:nvSpPr>
            <p:cNvPr id="14" name="Oval 13"/>
            <p:cNvSpPr/>
            <p:nvPr/>
          </p:nvSpPr>
          <p:spPr>
            <a:xfrm>
              <a:off x="5288348" y="4851354"/>
              <a:ext cx="343535" cy="35396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315826" y="5232787"/>
              <a:ext cx="343535" cy="35396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315826" y="5638803"/>
              <a:ext cx="343535" cy="35396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224644" y="4847594"/>
              <a:ext cx="343535" cy="35396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28397" y="5236546"/>
              <a:ext cx="343535" cy="35396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217987" y="5621740"/>
              <a:ext cx="343535" cy="35396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2098" y="2193906"/>
            <a:ext cx="3707720" cy="353740"/>
            <a:chOff x="1550214" y="2191916"/>
            <a:chExt cx="3703734" cy="358688"/>
          </a:xfrm>
        </p:grpSpPr>
        <p:sp>
          <p:nvSpPr>
            <p:cNvPr id="117" name="Oval 116"/>
            <p:cNvSpPr/>
            <p:nvPr/>
          </p:nvSpPr>
          <p:spPr>
            <a:xfrm>
              <a:off x="1550214" y="2217675"/>
              <a:ext cx="333017" cy="332929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384344" y="2202330"/>
              <a:ext cx="350351" cy="33084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981412" y="2216925"/>
              <a:ext cx="343535" cy="332348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812508" y="2213705"/>
              <a:ext cx="335736" cy="329130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3240673" y="2199322"/>
              <a:ext cx="337559" cy="337075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654273" y="2199324"/>
              <a:ext cx="343535" cy="33385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077971" y="2214458"/>
              <a:ext cx="333651" cy="32193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490277" y="2198358"/>
              <a:ext cx="351331" cy="33482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908928" y="2191916"/>
              <a:ext cx="345020" cy="354141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592280" y="2338590"/>
            <a:ext cx="1122255" cy="3678753"/>
            <a:chOff x="5592280" y="2338590"/>
            <a:chExt cx="1122255" cy="3678753"/>
          </a:xfrm>
        </p:grpSpPr>
        <p:pic>
          <p:nvPicPr>
            <p:cNvPr id="128" name="Picture 39" descr="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280" y="2338590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40" descr="c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93" y="2844839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41" descr="pug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080" y="4044126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73" y="3603931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770498" y="4303855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366" y="3309491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5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6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7" name="Group 136"/>
          <p:cNvGrpSpPr/>
          <p:nvPr/>
        </p:nvGrpSpPr>
        <p:grpSpPr>
          <a:xfrm>
            <a:off x="362839" y="2533689"/>
            <a:ext cx="952481" cy="3414570"/>
            <a:chOff x="362839" y="2533689"/>
            <a:chExt cx="952481" cy="3414570"/>
          </a:xfrm>
        </p:grpSpPr>
        <p:sp>
          <p:nvSpPr>
            <p:cNvPr id="138" name="Text Box 47"/>
            <p:cNvSpPr txBox="1">
              <a:spLocks noChangeArrowheads="1"/>
            </p:cNvSpPr>
            <p:nvPr/>
          </p:nvSpPr>
          <p:spPr bwMode="auto">
            <a:xfrm>
              <a:off x="488710" y="3262181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362839" y="2533689"/>
              <a:ext cx="925671" cy="3414570"/>
              <a:chOff x="362839" y="2533689"/>
              <a:chExt cx="925671" cy="3414570"/>
            </a:xfrm>
          </p:grpSpPr>
          <p:sp>
            <p:nvSpPr>
              <p:cNvPr id="140" name="Text Box 44"/>
              <p:cNvSpPr txBox="1">
                <a:spLocks noChangeArrowheads="1"/>
              </p:cNvSpPr>
              <p:nvPr/>
            </p:nvSpPr>
            <p:spPr bwMode="auto">
              <a:xfrm>
                <a:off x="362839" y="5187537"/>
                <a:ext cx="9256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 smtClean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rPr>
                  <a:t>cheem</a:t>
                </a:r>
                <a:endPara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endParaRP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481855" y="2533689"/>
                <a:ext cx="789023" cy="3414570"/>
                <a:chOff x="481855" y="2533689"/>
                <a:chExt cx="789023" cy="3414570"/>
              </a:xfrm>
            </p:grpSpPr>
            <p:sp>
              <p:nvSpPr>
                <p:cNvPr id="142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584718" y="253368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bug</a:t>
                  </a:r>
                </a:p>
              </p:txBody>
            </p:sp>
            <p:sp>
              <p:nvSpPr>
                <p:cNvPr id="14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10955" y="4454564"/>
                  <a:ext cx="6599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tree</a:t>
                  </a:r>
                </a:p>
              </p:txBody>
            </p:sp>
            <p:sp>
              <p:nvSpPr>
                <p:cNvPr id="144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86847" y="4070389"/>
                  <a:ext cx="5840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cat</a:t>
                  </a:r>
                </a:p>
              </p:txBody>
            </p:sp>
            <p:sp>
              <p:nvSpPr>
                <p:cNvPr id="145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15463" y="289884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dog</a:t>
                  </a:r>
                </a:p>
              </p:txBody>
            </p:sp>
            <p:sp>
              <p:nvSpPr>
                <p:cNvPr id="14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01187" y="3649079"/>
                  <a:ext cx="66969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ball</a:t>
                  </a:r>
                </a:p>
              </p:txBody>
            </p:sp>
            <p:sp>
              <p:nvSpPr>
                <p:cNvPr id="14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53973" y="4816514"/>
                  <a:ext cx="71690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roke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4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81855" y="5548149"/>
                  <a:ext cx="7890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pabe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45119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88710" y="3262181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533689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610955" y="4454564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86847" y="4070389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615463" y="2898849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601187" y="3649079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550555" y="2198050"/>
            <a:ext cx="1198513" cy="351114"/>
            <a:chOff x="1550555" y="2198050"/>
            <a:chExt cx="1198513" cy="351114"/>
          </a:xfrm>
        </p:grpSpPr>
        <p:sp>
          <p:nvSpPr>
            <p:cNvPr id="70" name="Oval 20"/>
            <p:cNvSpPr>
              <a:spLocks noChangeArrowheads="1"/>
            </p:cNvSpPr>
            <p:nvPr/>
          </p:nvSpPr>
          <p:spPr bwMode="auto">
            <a:xfrm>
              <a:off x="2387118" y="2198726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20"/>
            <p:cNvSpPr>
              <a:spLocks noChangeArrowheads="1"/>
            </p:cNvSpPr>
            <p:nvPr/>
          </p:nvSpPr>
          <p:spPr bwMode="auto">
            <a:xfrm>
              <a:off x="1982355" y="2215789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20"/>
            <p:cNvSpPr>
              <a:spLocks noChangeArrowheads="1"/>
            </p:cNvSpPr>
            <p:nvPr/>
          </p:nvSpPr>
          <p:spPr bwMode="auto">
            <a:xfrm>
              <a:off x="1550555" y="2215789"/>
              <a:ext cx="361950" cy="33337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79936" y="2198050"/>
              <a:ext cx="838200" cy="1588"/>
              <a:chOff x="1756569" y="2566194"/>
              <a:chExt cx="838200" cy="1588"/>
            </a:xfrm>
          </p:grpSpPr>
          <p:cxnSp>
            <p:nvCxnSpPr>
              <p:cNvPr id="85" name="AutoShape 58"/>
              <p:cNvCxnSpPr>
                <a:cxnSpLocks noChangeShapeType="1"/>
              </p:cNvCxnSpPr>
              <p:nvPr/>
            </p:nvCxnSpPr>
            <p:spPr bwMode="auto">
              <a:xfrm rot="5400000" flipV="1">
                <a:off x="1971675" y="2357438"/>
                <a:ext cx="1588" cy="419100"/>
              </a:xfrm>
              <a:prstGeom prst="curvedConnector3">
                <a:avLst>
                  <a:gd name="adj1" fmla="val -14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63"/>
              <p:cNvCxnSpPr>
                <a:cxnSpLocks noChangeShapeType="1"/>
              </p:cNvCxnSpPr>
              <p:nvPr/>
            </p:nvCxnSpPr>
            <p:spPr bwMode="auto">
              <a:xfrm rot="5400000" flipV="1">
                <a:off x="2174875" y="2147888"/>
                <a:ext cx="1588" cy="838200"/>
              </a:xfrm>
              <a:prstGeom prst="curvedConnector3">
                <a:avLst>
                  <a:gd name="adj1" fmla="val -26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" name="Group 4"/>
          <p:cNvGrpSpPr/>
          <p:nvPr/>
        </p:nvGrpSpPr>
        <p:grpSpPr>
          <a:xfrm>
            <a:off x="1821773" y="2529782"/>
            <a:ext cx="3497804" cy="2477729"/>
            <a:chOff x="1759312" y="2498550"/>
            <a:chExt cx="3497804" cy="2477729"/>
          </a:xfrm>
        </p:grpSpPr>
        <p:sp>
          <p:nvSpPr>
            <p:cNvPr id="87" name="Line 33"/>
            <p:cNvSpPr>
              <a:spLocks noChangeShapeType="1"/>
            </p:cNvSpPr>
            <p:nvPr/>
          </p:nvSpPr>
          <p:spPr bwMode="auto">
            <a:xfrm flipH="1" flipV="1">
              <a:off x="2196536" y="2550603"/>
              <a:ext cx="3060580" cy="2425676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33"/>
            <p:cNvSpPr>
              <a:spLocks noChangeShapeType="1"/>
            </p:cNvSpPr>
            <p:nvPr/>
          </p:nvSpPr>
          <p:spPr bwMode="auto">
            <a:xfrm flipH="1" flipV="1">
              <a:off x="1759312" y="2498550"/>
              <a:ext cx="3466574" cy="2467319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00953" y="2498550"/>
            <a:ext cx="3514871" cy="2921626"/>
            <a:chOff x="1790543" y="2519371"/>
            <a:chExt cx="3514871" cy="2921626"/>
          </a:xfrm>
        </p:grpSpPr>
        <p:sp>
          <p:nvSpPr>
            <p:cNvPr id="89" name="Line 33"/>
            <p:cNvSpPr>
              <a:spLocks noChangeShapeType="1"/>
            </p:cNvSpPr>
            <p:nvPr/>
          </p:nvSpPr>
          <p:spPr bwMode="auto">
            <a:xfrm flipH="1" flipV="1">
              <a:off x="2966887" y="2540193"/>
              <a:ext cx="2328117" cy="2879984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790543" y="2519371"/>
              <a:ext cx="3514871" cy="2921626"/>
              <a:chOff x="1790543" y="2519371"/>
              <a:chExt cx="3514871" cy="2921626"/>
            </a:xfrm>
          </p:grpSpPr>
          <p:sp>
            <p:nvSpPr>
              <p:cNvPr id="90" name="Line 33"/>
              <p:cNvSpPr>
                <a:spLocks noChangeShapeType="1"/>
              </p:cNvSpPr>
              <p:nvPr/>
            </p:nvSpPr>
            <p:spPr bwMode="auto">
              <a:xfrm flipH="1" flipV="1">
                <a:off x="2217357" y="2571424"/>
                <a:ext cx="3088057" cy="2869573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33"/>
              <p:cNvSpPr>
                <a:spLocks noChangeShapeType="1"/>
              </p:cNvSpPr>
              <p:nvPr/>
            </p:nvSpPr>
            <p:spPr bwMode="auto">
              <a:xfrm flipH="1" flipV="1">
                <a:off x="1790543" y="2519371"/>
                <a:ext cx="3483642" cy="2911215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780132" y="2592245"/>
            <a:ext cx="3514873" cy="3244356"/>
            <a:chOff x="1759312" y="2508961"/>
            <a:chExt cx="3514873" cy="3244356"/>
          </a:xfrm>
        </p:grpSpPr>
        <p:sp>
          <p:nvSpPr>
            <p:cNvPr id="92" name="Line 33"/>
            <p:cNvSpPr>
              <a:spLocks noChangeShapeType="1"/>
            </p:cNvSpPr>
            <p:nvPr/>
          </p:nvSpPr>
          <p:spPr bwMode="auto">
            <a:xfrm flipH="1" flipV="1">
              <a:off x="1759312" y="2508961"/>
              <a:ext cx="3514873" cy="3244356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33"/>
            <p:cNvSpPr>
              <a:spLocks noChangeShapeType="1"/>
            </p:cNvSpPr>
            <p:nvPr/>
          </p:nvSpPr>
          <p:spPr bwMode="auto">
            <a:xfrm flipH="1" flipV="1">
              <a:off x="2238178" y="2540193"/>
              <a:ext cx="3025596" cy="3213124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33"/>
            <p:cNvSpPr>
              <a:spLocks noChangeShapeType="1"/>
            </p:cNvSpPr>
            <p:nvPr/>
          </p:nvSpPr>
          <p:spPr bwMode="auto">
            <a:xfrm flipH="1" flipV="1">
              <a:off x="2966887" y="2550602"/>
              <a:ext cx="2276067" cy="3181893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47357" y="2592247"/>
            <a:ext cx="659590" cy="2879982"/>
            <a:chOff x="1557768" y="2540193"/>
            <a:chExt cx="659590" cy="2879982"/>
          </a:xfrm>
        </p:grpSpPr>
        <p:sp>
          <p:nvSpPr>
            <p:cNvPr id="95" name="Line 27"/>
            <p:cNvSpPr>
              <a:spLocks noChangeShapeType="1"/>
            </p:cNvSpPr>
            <p:nvPr/>
          </p:nvSpPr>
          <p:spPr bwMode="auto">
            <a:xfrm flipV="1">
              <a:off x="1592750" y="2540193"/>
              <a:ext cx="614198" cy="2467318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 flipV="1">
              <a:off x="1557768" y="2581834"/>
              <a:ext cx="659590" cy="283834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68178" y="2529777"/>
            <a:ext cx="1440350" cy="3303059"/>
            <a:chOff x="1568179" y="2508959"/>
            <a:chExt cx="1440350" cy="3303059"/>
          </a:xfrm>
        </p:grpSpPr>
        <p:sp>
          <p:nvSpPr>
            <p:cNvPr id="101" name="Line 27"/>
            <p:cNvSpPr>
              <a:spLocks noChangeShapeType="1"/>
            </p:cNvSpPr>
            <p:nvPr/>
          </p:nvSpPr>
          <p:spPr bwMode="auto">
            <a:xfrm flipV="1">
              <a:off x="1585247" y="2529781"/>
              <a:ext cx="528010" cy="3282237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27"/>
            <p:cNvSpPr>
              <a:spLocks noChangeShapeType="1"/>
            </p:cNvSpPr>
            <p:nvPr/>
          </p:nvSpPr>
          <p:spPr bwMode="auto">
            <a:xfrm flipV="1">
              <a:off x="1589000" y="2508959"/>
              <a:ext cx="170313" cy="249479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27"/>
            <p:cNvSpPr>
              <a:spLocks noChangeShapeType="1"/>
            </p:cNvSpPr>
            <p:nvPr/>
          </p:nvSpPr>
          <p:spPr bwMode="auto">
            <a:xfrm flipV="1">
              <a:off x="1568179" y="2571423"/>
              <a:ext cx="1388300" cy="2838341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27"/>
            <p:cNvSpPr>
              <a:spLocks noChangeShapeType="1"/>
            </p:cNvSpPr>
            <p:nvPr/>
          </p:nvSpPr>
          <p:spPr bwMode="auto">
            <a:xfrm flipV="1">
              <a:off x="1574837" y="2550601"/>
              <a:ext cx="101195" cy="2824169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27"/>
            <p:cNvSpPr>
              <a:spLocks noChangeShapeType="1"/>
            </p:cNvSpPr>
            <p:nvPr/>
          </p:nvSpPr>
          <p:spPr bwMode="auto">
            <a:xfrm flipV="1">
              <a:off x="1582341" y="2508960"/>
              <a:ext cx="239433" cy="3279346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 flipV="1">
              <a:off x="1603162" y="2561013"/>
              <a:ext cx="1405367" cy="3185651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pic>
        <p:nvPicPr>
          <p:cNvPr id="7207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80" y="2338590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8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993" y="2844839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80" y="4044126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1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73" y="3603931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8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70498" y="4303855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66" y="3309491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62839" y="4816514"/>
            <a:ext cx="6351696" cy="1200829"/>
            <a:chOff x="362839" y="4816514"/>
            <a:chExt cx="6351696" cy="1200829"/>
          </a:xfrm>
        </p:grpSpPr>
        <p:sp>
          <p:nvSpPr>
            <p:cNvPr id="65" name="Oval 26"/>
            <p:cNvSpPr>
              <a:spLocks noChangeArrowheads="1"/>
            </p:cNvSpPr>
            <p:nvPr/>
          </p:nvSpPr>
          <p:spPr bwMode="auto">
            <a:xfrm rot="5400000">
              <a:off x="5292244" y="4853028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26"/>
            <p:cNvSpPr>
              <a:spLocks noChangeArrowheads="1"/>
            </p:cNvSpPr>
            <p:nvPr/>
          </p:nvSpPr>
          <p:spPr bwMode="auto">
            <a:xfrm rot="5400000">
              <a:off x="1236239" y="4846678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26"/>
            <p:cNvSpPr>
              <a:spLocks noChangeArrowheads="1"/>
            </p:cNvSpPr>
            <p:nvPr/>
          </p:nvSpPr>
          <p:spPr bwMode="auto">
            <a:xfrm rot="5400000">
              <a:off x="1236239" y="5217699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26"/>
            <p:cNvSpPr>
              <a:spLocks noChangeArrowheads="1"/>
            </p:cNvSpPr>
            <p:nvPr/>
          </p:nvSpPr>
          <p:spPr bwMode="auto">
            <a:xfrm rot="5400000">
              <a:off x="1236239" y="561995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Text Box 44"/>
            <p:cNvSpPr txBox="1">
              <a:spLocks noChangeArrowheads="1"/>
            </p:cNvSpPr>
            <p:nvPr/>
          </p:nvSpPr>
          <p:spPr bwMode="auto">
            <a:xfrm>
              <a:off x="362839" y="5187537"/>
              <a:ext cx="9256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cheem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67" name="Text Box 44"/>
            <p:cNvSpPr txBox="1">
              <a:spLocks noChangeArrowheads="1"/>
            </p:cNvSpPr>
            <p:nvPr/>
          </p:nvSpPr>
          <p:spPr bwMode="auto">
            <a:xfrm>
              <a:off x="553973" y="4816514"/>
              <a:ext cx="71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roke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7" name="Text Box 44"/>
            <p:cNvSpPr txBox="1">
              <a:spLocks noChangeArrowheads="1"/>
            </p:cNvSpPr>
            <p:nvPr/>
          </p:nvSpPr>
          <p:spPr bwMode="auto">
            <a:xfrm>
              <a:off x="481855" y="5548149"/>
              <a:ext cx="7890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pabe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8" name="Oval 26"/>
            <p:cNvSpPr>
              <a:spLocks noChangeArrowheads="1"/>
            </p:cNvSpPr>
            <p:nvPr/>
          </p:nvSpPr>
          <p:spPr bwMode="auto">
            <a:xfrm rot="5400000">
              <a:off x="5313259" y="5234762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26"/>
            <p:cNvSpPr>
              <a:spLocks noChangeArrowheads="1"/>
            </p:cNvSpPr>
            <p:nvPr/>
          </p:nvSpPr>
          <p:spPr bwMode="auto">
            <a:xfrm rot="5400000">
              <a:off x="5313259" y="5637019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0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8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9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123" name="Oval 21"/>
          <p:cNvSpPr>
            <a:spLocks noChangeArrowheads="1"/>
          </p:cNvSpPr>
          <p:nvPr/>
        </p:nvSpPr>
        <p:spPr bwMode="auto">
          <a:xfrm>
            <a:off x="2819645" y="2201304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Oval 21"/>
          <p:cNvSpPr>
            <a:spLocks noChangeArrowheads="1"/>
          </p:cNvSpPr>
          <p:nvPr/>
        </p:nvSpPr>
        <p:spPr bwMode="auto">
          <a:xfrm>
            <a:off x="2814620" y="2196264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Oval 21"/>
          <p:cNvSpPr>
            <a:spLocks noChangeArrowheads="1"/>
          </p:cNvSpPr>
          <p:nvPr/>
        </p:nvSpPr>
        <p:spPr bwMode="auto">
          <a:xfrm>
            <a:off x="1224803" y="4857268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Oval 21"/>
          <p:cNvSpPr>
            <a:spLocks noChangeArrowheads="1"/>
          </p:cNvSpPr>
          <p:nvPr/>
        </p:nvSpPr>
        <p:spPr bwMode="auto">
          <a:xfrm>
            <a:off x="5281441" y="4873216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8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35" name="Text Box 67"/>
          <p:cNvSpPr txBox="1">
            <a:spLocks noChangeArrowheads="1"/>
          </p:cNvSpPr>
          <p:nvPr/>
        </p:nvSpPr>
        <p:spPr bwMode="auto">
          <a:xfrm>
            <a:off x="947738" y="787400"/>
            <a:ext cx="819626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Learning following </a:t>
            </a:r>
            <a:r>
              <a:rPr lang="en-US" sz="26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6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ovel </a:t>
            </a:r>
            <a:r>
              <a:rPr lang="en-US" sz="26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referent </a:t>
            </a:r>
            <a:r>
              <a:rPr lang="en-US" sz="26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selection</a:t>
            </a:r>
            <a:endParaRPr lang="en-US" sz="26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818918" y="2198726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5292244" y="4853028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239" y="4846678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238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4" name="Oval 26"/>
          <p:cNvSpPr>
            <a:spLocks noChangeArrowheads="1"/>
          </p:cNvSpPr>
          <p:nvPr/>
        </p:nvSpPr>
        <p:spPr bwMode="auto">
          <a:xfrm rot="5400000">
            <a:off x="1236239" y="521769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6"/>
          <p:cNvSpPr>
            <a:spLocks noChangeArrowheads="1"/>
          </p:cNvSpPr>
          <p:nvPr/>
        </p:nvSpPr>
        <p:spPr bwMode="auto">
          <a:xfrm rot="5400000">
            <a:off x="1236239" y="561995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26"/>
          <p:cNvSpPr>
            <a:spLocks noChangeArrowheads="1"/>
          </p:cNvSpPr>
          <p:nvPr/>
        </p:nvSpPr>
        <p:spPr bwMode="auto">
          <a:xfrm rot="5400000">
            <a:off x="5313259" y="5234762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26"/>
          <p:cNvSpPr>
            <a:spLocks noChangeArrowheads="1"/>
          </p:cNvSpPr>
          <p:nvPr/>
        </p:nvSpPr>
        <p:spPr bwMode="auto">
          <a:xfrm rot="5400000">
            <a:off x="5313259" y="563701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50555" y="2198050"/>
            <a:ext cx="967581" cy="351114"/>
            <a:chOff x="1550555" y="2198050"/>
            <a:chExt cx="967581" cy="351114"/>
          </a:xfrm>
        </p:grpSpPr>
        <p:sp>
          <p:nvSpPr>
            <p:cNvPr id="82" name="Oval 20"/>
            <p:cNvSpPr>
              <a:spLocks noChangeArrowheads="1"/>
            </p:cNvSpPr>
            <p:nvPr/>
          </p:nvSpPr>
          <p:spPr bwMode="auto">
            <a:xfrm>
              <a:off x="1982355" y="2215789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20"/>
            <p:cNvSpPr>
              <a:spLocks noChangeArrowheads="1"/>
            </p:cNvSpPr>
            <p:nvPr/>
          </p:nvSpPr>
          <p:spPr bwMode="auto">
            <a:xfrm>
              <a:off x="1550555" y="2215789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79936" y="2198050"/>
              <a:ext cx="838200" cy="1588"/>
              <a:chOff x="1756569" y="2566194"/>
              <a:chExt cx="838200" cy="1588"/>
            </a:xfrm>
          </p:grpSpPr>
          <p:cxnSp>
            <p:nvCxnSpPr>
              <p:cNvPr id="85" name="AutoShape 58"/>
              <p:cNvCxnSpPr>
                <a:cxnSpLocks noChangeShapeType="1"/>
              </p:cNvCxnSpPr>
              <p:nvPr/>
            </p:nvCxnSpPr>
            <p:spPr bwMode="auto">
              <a:xfrm rot="5400000" flipV="1">
                <a:off x="1971675" y="2357438"/>
                <a:ext cx="1588" cy="419100"/>
              </a:xfrm>
              <a:prstGeom prst="curvedConnector3">
                <a:avLst>
                  <a:gd name="adj1" fmla="val -14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63"/>
              <p:cNvCxnSpPr>
                <a:cxnSpLocks noChangeShapeType="1"/>
              </p:cNvCxnSpPr>
              <p:nvPr/>
            </p:nvCxnSpPr>
            <p:spPr bwMode="auto">
              <a:xfrm rot="5400000" flipV="1">
                <a:off x="2174875" y="2147888"/>
                <a:ext cx="1588" cy="838200"/>
              </a:xfrm>
              <a:prstGeom prst="curvedConnector3">
                <a:avLst>
                  <a:gd name="adj1" fmla="val -26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" name="Group 4"/>
          <p:cNvGrpSpPr/>
          <p:nvPr/>
        </p:nvGrpSpPr>
        <p:grpSpPr>
          <a:xfrm>
            <a:off x="1821773" y="2529782"/>
            <a:ext cx="3497804" cy="2477729"/>
            <a:chOff x="1759312" y="2498550"/>
            <a:chExt cx="3497804" cy="2477729"/>
          </a:xfrm>
        </p:grpSpPr>
        <p:sp>
          <p:nvSpPr>
            <p:cNvPr id="87" name="Line 33"/>
            <p:cNvSpPr>
              <a:spLocks noChangeShapeType="1"/>
            </p:cNvSpPr>
            <p:nvPr/>
          </p:nvSpPr>
          <p:spPr bwMode="auto">
            <a:xfrm flipH="1" flipV="1">
              <a:off x="2196536" y="2550603"/>
              <a:ext cx="3060580" cy="2425676"/>
            </a:xfrm>
            <a:prstGeom prst="line">
              <a:avLst/>
            </a:pr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33"/>
            <p:cNvSpPr>
              <a:spLocks noChangeShapeType="1"/>
            </p:cNvSpPr>
            <p:nvPr/>
          </p:nvSpPr>
          <p:spPr bwMode="auto">
            <a:xfrm flipH="1" flipV="1">
              <a:off x="1759312" y="2498550"/>
              <a:ext cx="3466574" cy="2467319"/>
            </a:xfrm>
            <a:prstGeom prst="line">
              <a:avLst/>
            </a:pr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Line 33"/>
          <p:cNvSpPr>
            <a:spLocks noChangeShapeType="1"/>
          </p:cNvSpPr>
          <p:nvPr/>
        </p:nvSpPr>
        <p:spPr bwMode="auto">
          <a:xfrm flipH="1" flipV="1">
            <a:off x="2977297" y="2519372"/>
            <a:ext cx="2328117" cy="2879984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00953" y="2498550"/>
            <a:ext cx="3514871" cy="2921626"/>
            <a:chOff x="1790543" y="2519371"/>
            <a:chExt cx="3514871" cy="2921626"/>
          </a:xfrm>
        </p:grpSpPr>
        <p:sp>
          <p:nvSpPr>
            <p:cNvPr id="90" name="Line 33"/>
            <p:cNvSpPr>
              <a:spLocks noChangeShapeType="1"/>
            </p:cNvSpPr>
            <p:nvPr/>
          </p:nvSpPr>
          <p:spPr bwMode="auto">
            <a:xfrm flipH="1" flipV="1">
              <a:off x="2217357" y="2571424"/>
              <a:ext cx="3088057" cy="2869573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33"/>
            <p:cNvSpPr>
              <a:spLocks noChangeShapeType="1"/>
            </p:cNvSpPr>
            <p:nvPr/>
          </p:nvSpPr>
          <p:spPr bwMode="auto">
            <a:xfrm flipH="1" flipV="1">
              <a:off x="1790543" y="2519371"/>
              <a:ext cx="3483642" cy="2911215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" name="Line 33"/>
          <p:cNvSpPr>
            <a:spLocks noChangeShapeType="1"/>
          </p:cNvSpPr>
          <p:nvPr/>
        </p:nvSpPr>
        <p:spPr bwMode="auto">
          <a:xfrm flipH="1" flipV="1">
            <a:off x="1780132" y="2592245"/>
            <a:ext cx="3514873" cy="324435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33"/>
          <p:cNvSpPr>
            <a:spLocks noChangeShapeType="1"/>
          </p:cNvSpPr>
          <p:nvPr/>
        </p:nvSpPr>
        <p:spPr bwMode="auto">
          <a:xfrm flipH="1" flipV="1">
            <a:off x="2258998" y="2623477"/>
            <a:ext cx="3025596" cy="3213124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33"/>
          <p:cNvSpPr>
            <a:spLocks noChangeShapeType="1"/>
          </p:cNvSpPr>
          <p:nvPr/>
        </p:nvSpPr>
        <p:spPr bwMode="auto">
          <a:xfrm flipH="1" flipV="1">
            <a:off x="2987707" y="2633886"/>
            <a:ext cx="2276067" cy="3181893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27"/>
          <p:cNvSpPr>
            <a:spLocks noChangeShapeType="1"/>
          </p:cNvSpPr>
          <p:nvPr/>
        </p:nvSpPr>
        <p:spPr bwMode="auto">
          <a:xfrm flipV="1">
            <a:off x="1582339" y="2592247"/>
            <a:ext cx="614198" cy="2467318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27"/>
          <p:cNvSpPr>
            <a:spLocks noChangeShapeType="1"/>
          </p:cNvSpPr>
          <p:nvPr/>
        </p:nvSpPr>
        <p:spPr bwMode="auto">
          <a:xfrm flipV="1">
            <a:off x="1547357" y="2633888"/>
            <a:ext cx="659590" cy="2838341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27"/>
          <p:cNvSpPr>
            <a:spLocks noChangeShapeType="1"/>
          </p:cNvSpPr>
          <p:nvPr/>
        </p:nvSpPr>
        <p:spPr bwMode="auto">
          <a:xfrm flipV="1">
            <a:off x="1585246" y="2550599"/>
            <a:ext cx="528010" cy="3282237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Line 27"/>
          <p:cNvSpPr>
            <a:spLocks noChangeShapeType="1"/>
          </p:cNvSpPr>
          <p:nvPr/>
        </p:nvSpPr>
        <p:spPr bwMode="auto">
          <a:xfrm flipV="1">
            <a:off x="1588999" y="2529777"/>
            <a:ext cx="170313" cy="2494791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Line 27"/>
          <p:cNvSpPr>
            <a:spLocks noChangeShapeType="1"/>
          </p:cNvSpPr>
          <p:nvPr/>
        </p:nvSpPr>
        <p:spPr bwMode="auto">
          <a:xfrm flipV="1">
            <a:off x="1568178" y="2592241"/>
            <a:ext cx="1388300" cy="2838341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27"/>
          <p:cNvSpPr>
            <a:spLocks noChangeShapeType="1"/>
          </p:cNvSpPr>
          <p:nvPr/>
        </p:nvSpPr>
        <p:spPr bwMode="auto">
          <a:xfrm flipV="1">
            <a:off x="1574836" y="2571419"/>
            <a:ext cx="101195" cy="2824169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27"/>
          <p:cNvSpPr>
            <a:spLocks noChangeShapeType="1"/>
          </p:cNvSpPr>
          <p:nvPr/>
        </p:nvSpPr>
        <p:spPr bwMode="auto">
          <a:xfrm flipV="1">
            <a:off x="1582340" y="2529778"/>
            <a:ext cx="239433" cy="327934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27"/>
          <p:cNvSpPr>
            <a:spLocks noChangeShapeType="1"/>
          </p:cNvSpPr>
          <p:nvPr/>
        </p:nvSpPr>
        <p:spPr bwMode="auto">
          <a:xfrm flipV="1">
            <a:off x="1603161" y="2581831"/>
            <a:ext cx="1405367" cy="3185651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9050" cmpd="sng">
            <a:solidFill>
              <a:srgbClr val="008000"/>
            </a:solidFill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n>
                <a:solidFill>
                  <a:srgbClr val="008000"/>
                </a:solidFill>
              </a:ln>
            </a:endParaRPr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9050" cmpd="sng">
            <a:solidFill>
              <a:srgbClr val="008000"/>
            </a:solidFill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109" name="Text Box 67"/>
          <p:cNvSpPr txBox="1">
            <a:spLocks noChangeArrowheads="1"/>
          </p:cNvSpPr>
          <p:nvPr/>
        </p:nvSpPr>
        <p:spPr bwMode="auto">
          <a:xfrm>
            <a:off x="372227" y="3421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5592280" y="2338590"/>
            <a:ext cx="1122255" cy="3678753"/>
            <a:chOff x="5592280" y="2338590"/>
            <a:chExt cx="1122255" cy="3678753"/>
          </a:xfrm>
        </p:grpSpPr>
        <p:pic>
          <p:nvPicPr>
            <p:cNvPr id="107" name="Picture 39" descr="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280" y="2338590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40" descr="ca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93" y="2844839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41" descr="pug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080" y="4044126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3" descr="grass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73" y="3603931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50" descr="beet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770498" y="4303855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4" descr="b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366" y="3309491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6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7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25" name="Group 124"/>
          <p:cNvGrpSpPr/>
          <p:nvPr/>
        </p:nvGrpSpPr>
        <p:grpSpPr>
          <a:xfrm>
            <a:off x="362839" y="2533689"/>
            <a:ext cx="952481" cy="3414570"/>
            <a:chOff x="362839" y="2533689"/>
            <a:chExt cx="952481" cy="3414570"/>
          </a:xfrm>
        </p:grpSpPr>
        <p:sp>
          <p:nvSpPr>
            <p:cNvPr id="126" name="Text Box 47"/>
            <p:cNvSpPr txBox="1">
              <a:spLocks noChangeArrowheads="1"/>
            </p:cNvSpPr>
            <p:nvPr/>
          </p:nvSpPr>
          <p:spPr bwMode="auto">
            <a:xfrm>
              <a:off x="488710" y="3262181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362839" y="2533689"/>
              <a:ext cx="925671" cy="3414570"/>
              <a:chOff x="362839" y="2533689"/>
              <a:chExt cx="925671" cy="3414570"/>
            </a:xfrm>
          </p:grpSpPr>
          <p:sp>
            <p:nvSpPr>
              <p:cNvPr id="128" name="Text Box 44"/>
              <p:cNvSpPr txBox="1">
                <a:spLocks noChangeArrowheads="1"/>
              </p:cNvSpPr>
              <p:nvPr/>
            </p:nvSpPr>
            <p:spPr bwMode="auto">
              <a:xfrm>
                <a:off x="362839" y="5187537"/>
                <a:ext cx="9256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 smtClean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rPr>
                  <a:t>cheem</a:t>
                </a:r>
                <a:endPara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endParaRP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481855" y="2533689"/>
                <a:ext cx="789023" cy="3414570"/>
                <a:chOff x="481855" y="2533689"/>
                <a:chExt cx="789023" cy="3414570"/>
              </a:xfrm>
            </p:grpSpPr>
            <p:sp>
              <p:nvSpPr>
                <p:cNvPr id="13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584718" y="253368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bug</a:t>
                  </a:r>
                </a:p>
              </p:txBody>
            </p:sp>
            <p:sp>
              <p:nvSpPr>
                <p:cNvPr id="13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10955" y="4454564"/>
                  <a:ext cx="6599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tree</a:t>
                  </a:r>
                </a:p>
              </p:txBody>
            </p:sp>
            <p:sp>
              <p:nvSpPr>
                <p:cNvPr id="13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86847" y="4070389"/>
                  <a:ext cx="5840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cat</a:t>
                  </a:r>
                </a:p>
              </p:txBody>
            </p:sp>
            <p:sp>
              <p:nvSpPr>
                <p:cNvPr id="133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15463" y="289884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dog</a:t>
                  </a:r>
                </a:p>
              </p:txBody>
            </p:sp>
            <p:sp>
              <p:nvSpPr>
                <p:cNvPr id="13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01187" y="3649079"/>
                  <a:ext cx="66969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ball</a:t>
                  </a:r>
                </a:p>
              </p:txBody>
            </p:sp>
            <p:sp>
              <p:nvSpPr>
                <p:cNvPr id="13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53973" y="4816514"/>
                  <a:ext cx="71690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roke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3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81855" y="5548149"/>
                  <a:ext cx="7890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pabe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954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>
                <a:lumMod val="60000"/>
                <a:lumOff val="40000"/>
              </a:schemeClr>
            </a:gs>
            <a:gs pos="75000">
              <a:schemeClr val="tx2">
                <a:lumMod val="40000"/>
                <a:lumOff val="60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68" y="65813"/>
            <a:ext cx="2872232" cy="961136"/>
          </a:xfrm>
        </p:spPr>
        <p:txBody>
          <a:bodyPr>
            <a:normAutofit fontScale="90000"/>
          </a:bodyPr>
          <a:lstStyle/>
          <a:p>
            <a:pPr eaLnBrk="1" fontAlgn="auto" hangingPunct="1">
              <a:defRPr/>
            </a:pPr>
            <a:r>
              <a:rPr lang="en-US" dirty="0" smtClean="0">
                <a:ea typeface="+mj-ea"/>
                <a:cs typeface="+mj-cs"/>
              </a:rPr>
              <a:t>Thanks to…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1507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l="1803" r="1803"/>
          <a:stretch>
            <a:fillRect/>
          </a:stretch>
        </p:blipFill>
        <p:spPr>
          <a:xfrm>
            <a:off x="4769227" y="996432"/>
            <a:ext cx="1833562" cy="1797050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433776" y="6286284"/>
            <a:ext cx="2237864" cy="457200"/>
          </a:xfrm>
        </p:spPr>
        <p:txBody>
          <a:bodyPr/>
          <a:lstStyle/>
          <a:p>
            <a:r>
              <a:rPr lang="en-US" smtClean="0"/>
              <a:t>SRCD 2013</a:t>
            </a:r>
            <a:endParaRPr lang="en-US" dirty="0"/>
          </a:p>
        </p:txBody>
      </p:sp>
      <p:sp>
        <p:nvSpPr>
          <p:cNvPr id="21513" name="Text Box 18"/>
          <p:cNvSpPr txBox="1">
            <a:spLocks noChangeArrowheads="1"/>
          </p:cNvSpPr>
          <p:nvPr/>
        </p:nvSpPr>
        <p:spPr bwMode="auto">
          <a:xfrm>
            <a:off x="4832557" y="2797113"/>
            <a:ext cx="170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Jessica Horst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27212" y="2862431"/>
            <a:ext cx="1638389" cy="2718311"/>
            <a:chOff x="7095512" y="1249531"/>
            <a:chExt cx="1638389" cy="2718311"/>
          </a:xfrm>
        </p:grpSpPr>
        <p:pic>
          <p:nvPicPr>
            <p:cNvPr id="16" name="Picture 15" descr="Cruise 027.JPG"/>
            <p:cNvPicPr>
              <a:picLocks noChangeAspect="1"/>
            </p:cNvPicPr>
            <p:nvPr/>
          </p:nvPicPr>
          <p:blipFill>
            <a:blip r:embed="rId4"/>
            <a:srcRect b="35135"/>
            <a:stretch>
              <a:fillRect/>
            </a:stretch>
          </p:blipFill>
          <p:spPr>
            <a:xfrm>
              <a:off x="7274942" y="1249531"/>
              <a:ext cx="1259375" cy="2312278"/>
            </a:xfrm>
            <a:prstGeom prst="rect">
              <a:avLst/>
            </a:prstGeom>
          </p:spPr>
        </p:pic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7095512" y="3567732"/>
              <a:ext cx="163838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Sarah Kucker</a:t>
              </a:r>
              <a:endParaRPr lang="en-US" sz="20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11825" y="5221586"/>
            <a:ext cx="1751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Bob McMurray</a:t>
            </a:r>
            <a:endParaRPr lang="en-US" sz="2000" dirty="0"/>
          </a:p>
        </p:txBody>
      </p:sp>
      <p:pic>
        <p:nvPicPr>
          <p:cNvPr id="6" name="Picture 5" descr="withkids.small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5" r="13079"/>
          <a:stretch/>
        </p:blipFill>
        <p:spPr>
          <a:xfrm>
            <a:off x="965376" y="1048966"/>
            <a:ext cx="2844624" cy="412506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7867" y="5716036"/>
            <a:ext cx="8856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NICHD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and NIMH for the funding</a:t>
            </a:r>
          </a:p>
        </p:txBody>
      </p:sp>
    </p:spTree>
    <p:extLst>
      <p:ext uri="{BB962C8B-B14F-4D97-AF65-F5344CB8AC3E}">
        <p14:creationId xmlns:p14="http://schemas.microsoft.com/office/powerpoint/2010/main" val="172302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818918" y="2198726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5292244" y="4853028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239" y="4846678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238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4" name="Oval 26"/>
          <p:cNvSpPr>
            <a:spLocks noChangeArrowheads="1"/>
          </p:cNvSpPr>
          <p:nvPr/>
        </p:nvSpPr>
        <p:spPr bwMode="auto">
          <a:xfrm rot="5400000">
            <a:off x="1236239" y="521769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6"/>
          <p:cNvSpPr>
            <a:spLocks noChangeArrowheads="1"/>
          </p:cNvSpPr>
          <p:nvPr/>
        </p:nvSpPr>
        <p:spPr bwMode="auto">
          <a:xfrm rot="5400000">
            <a:off x="1236239" y="561995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26"/>
          <p:cNvSpPr>
            <a:spLocks noChangeArrowheads="1"/>
          </p:cNvSpPr>
          <p:nvPr/>
        </p:nvSpPr>
        <p:spPr bwMode="auto">
          <a:xfrm rot="5400000">
            <a:off x="5313259" y="5234762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26"/>
          <p:cNvSpPr>
            <a:spLocks noChangeArrowheads="1"/>
          </p:cNvSpPr>
          <p:nvPr/>
        </p:nvSpPr>
        <p:spPr bwMode="auto">
          <a:xfrm rot="5400000">
            <a:off x="5313259" y="563701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50555" y="2198050"/>
            <a:ext cx="967581" cy="351114"/>
            <a:chOff x="1550555" y="2198050"/>
            <a:chExt cx="967581" cy="351114"/>
          </a:xfrm>
        </p:grpSpPr>
        <p:sp>
          <p:nvSpPr>
            <p:cNvPr id="82" name="Oval 20"/>
            <p:cNvSpPr>
              <a:spLocks noChangeArrowheads="1"/>
            </p:cNvSpPr>
            <p:nvPr/>
          </p:nvSpPr>
          <p:spPr bwMode="auto">
            <a:xfrm>
              <a:off x="1982355" y="2215789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20"/>
            <p:cNvSpPr>
              <a:spLocks noChangeArrowheads="1"/>
            </p:cNvSpPr>
            <p:nvPr/>
          </p:nvSpPr>
          <p:spPr bwMode="auto">
            <a:xfrm>
              <a:off x="1550555" y="2215789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79936" y="2198050"/>
              <a:ext cx="838200" cy="1588"/>
              <a:chOff x="1756569" y="2566194"/>
              <a:chExt cx="838200" cy="1588"/>
            </a:xfrm>
          </p:grpSpPr>
          <p:cxnSp>
            <p:nvCxnSpPr>
              <p:cNvPr id="85" name="AutoShape 58"/>
              <p:cNvCxnSpPr>
                <a:cxnSpLocks noChangeShapeType="1"/>
              </p:cNvCxnSpPr>
              <p:nvPr/>
            </p:nvCxnSpPr>
            <p:spPr bwMode="auto">
              <a:xfrm rot="5400000" flipV="1">
                <a:off x="1971675" y="2357438"/>
                <a:ext cx="1588" cy="419100"/>
              </a:xfrm>
              <a:prstGeom prst="curvedConnector3">
                <a:avLst>
                  <a:gd name="adj1" fmla="val -14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63"/>
              <p:cNvCxnSpPr>
                <a:cxnSpLocks noChangeShapeType="1"/>
              </p:cNvCxnSpPr>
              <p:nvPr/>
            </p:nvCxnSpPr>
            <p:spPr bwMode="auto">
              <a:xfrm rot="5400000" flipV="1">
                <a:off x="2174875" y="2147888"/>
                <a:ext cx="1588" cy="838200"/>
              </a:xfrm>
              <a:prstGeom prst="curvedConnector3">
                <a:avLst>
                  <a:gd name="adj1" fmla="val -26400000"/>
                </a:avLst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7" name="Group 6"/>
          <p:cNvGrpSpPr/>
          <p:nvPr/>
        </p:nvGrpSpPr>
        <p:grpSpPr>
          <a:xfrm>
            <a:off x="1800953" y="2498550"/>
            <a:ext cx="3514871" cy="2921626"/>
            <a:chOff x="1790543" y="2519371"/>
            <a:chExt cx="3514871" cy="2921626"/>
          </a:xfrm>
        </p:grpSpPr>
        <p:sp>
          <p:nvSpPr>
            <p:cNvPr id="90" name="Line 33"/>
            <p:cNvSpPr>
              <a:spLocks noChangeShapeType="1"/>
            </p:cNvSpPr>
            <p:nvPr/>
          </p:nvSpPr>
          <p:spPr bwMode="auto">
            <a:xfrm flipH="1" flipV="1">
              <a:off x="2217357" y="2571424"/>
              <a:ext cx="3088057" cy="2869573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33"/>
            <p:cNvSpPr>
              <a:spLocks noChangeShapeType="1"/>
            </p:cNvSpPr>
            <p:nvPr/>
          </p:nvSpPr>
          <p:spPr bwMode="auto">
            <a:xfrm flipH="1" flipV="1">
              <a:off x="1790543" y="2519371"/>
              <a:ext cx="3483642" cy="2911215"/>
            </a:xfrm>
            <a:prstGeom prst="line">
              <a:avLst/>
            </a:pr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" name="Line 33"/>
          <p:cNvSpPr>
            <a:spLocks noChangeShapeType="1"/>
          </p:cNvSpPr>
          <p:nvPr/>
        </p:nvSpPr>
        <p:spPr bwMode="auto">
          <a:xfrm flipH="1" flipV="1">
            <a:off x="1780132" y="2592245"/>
            <a:ext cx="3514873" cy="324435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33"/>
          <p:cNvSpPr>
            <a:spLocks noChangeShapeType="1"/>
          </p:cNvSpPr>
          <p:nvPr/>
        </p:nvSpPr>
        <p:spPr bwMode="auto">
          <a:xfrm flipH="1" flipV="1">
            <a:off x="2258998" y="2623477"/>
            <a:ext cx="3025596" cy="3213124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27"/>
          <p:cNvSpPr>
            <a:spLocks noChangeShapeType="1"/>
          </p:cNvSpPr>
          <p:nvPr/>
        </p:nvSpPr>
        <p:spPr bwMode="auto">
          <a:xfrm flipV="1">
            <a:off x="1579748" y="2595008"/>
            <a:ext cx="659590" cy="2838341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27"/>
          <p:cNvSpPr>
            <a:spLocks noChangeShapeType="1"/>
          </p:cNvSpPr>
          <p:nvPr/>
        </p:nvSpPr>
        <p:spPr bwMode="auto">
          <a:xfrm flipV="1">
            <a:off x="1585246" y="2550599"/>
            <a:ext cx="528010" cy="3282237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27"/>
          <p:cNvSpPr>
            <a:spLocks noChangeShapeType="1"/>
          </p:cNvSpPr>
          <p:nvPr/>
        </p:nvSpPr>
        <p:spPr bwMode="auto">
          <a:xfrm flipV="1">
            <a:off x="1574836" y="2571419"/>
            <a:ext cx="101195" cy="2824169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27"/>
          <p:cNvSpPr>
            <a:spLocks noChangeShapeType="1"/>
          </p:cNvSpPr>
          <p:nvPr/>
        </p:nvSpPr>
        <p:spPr bwMode="auto">
          <a:xfrm flipV="1">
            <a:off x="1582340" y="2529778"/>
            <a:ext cx="239433" cy="327934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n>
                <a:solidFill>
                  <a:srgbClr val="008000"/>
                </a:solidFill>
              </a:ln>
            </a:endParaRPr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506960" y="1561594"/>
            <a:ext cx="308600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charset="0"/>
                <a:cs typeface="Times New Roman" charset="0"/>
              </a:rPr>
              <a:t>reduces connections</a:t>
            </a:r>
            <a:endParaRPr lang="en-US" sz="2800" dirty="0">
              <a:latin typeface="Times New Roman" charset="0"/>
              <a:cs typeface="Times New Roman" charset="0"/>
            </a:endParaRPr>
          </a:p>
        </p:txBody>
      </p:sp>
      <p:sp>
        <p:nvSpPr>
          <p:cNvPr id="97" name="Text Box 67"/>
          <p:cNvSpPr txBox="1">
            <a:spLocks noChangeArrowheads="1"/>
          </p:cNvSpPr>
          <p:nvPr/>
        </p:nvSpPr>
        <p:spPr bwMode="auto">
          <a:xfrm>
            <a:off x="372227" y="4378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592280" y="2338590"/>
            <a:ext cx="1122255" cy="3678753"/>
            <a:chOff x="5592280" y="2338590"/>
            <a:chExt cx="1122255" cy="3678753"/>
          </a:xfrm>
        </p:grpSpPr>
        <p:pic>
          <p:nvPicPr>
            <p:cNvPr id="102" name="Picture 39" descr="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280" y="2338590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0" descr="c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93" y="2844839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1" descr="pug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080" y="4044126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73" y="3603931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770498" y="4303855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366" y="3309491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1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2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3" name="Group 112"/>
          <p:cNvGrpSpPr/>
          <p:nvPr/>
        </p:nvGrpSpPr>
        <p:grpSpPr>
          <a:xfrm>
            <a:off x="362839" y="2533689"/>
            <a:ext cx="952481" cy="3414570"/>
            <a:chOff x="362839" y="2533689"/>
            <a:chExt cx="952481" cy="3414570"/>
          </a:xfrm>
        </p:grpSpPr>
        <p:sp>
          <p:nvSpPr>
            <p:cNvPr id="114" name="Text Box 47"/>
            <p:cNvSpPr txBox="1">
              <a:spLocks noChangeArrowheads="1"/>
            </p:cNvSpPr>
            <p:nvPr/>
          </p:nvSpPr>
          <p:spPr bwMode="auto">
            <a:xfrm>
              <a:off x="488710" y="3262181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62839" y="2533689"/>
              <a:ext cx="925671" cy="3414570"/>
              <a:chOff x="362839" y="2533689"/>
              <a:chExt cx="925671" cy="3414570"/>
            </a:xfrm>
          </p:grpSpPr>
          <p:sp>
            <p:nvSpPr>
              <p:cNvPr id="116" name="Text Box 44"/>
              <p:cNvSpPr txBox="1">
                <a:spLocks noChangeArrowheads="1"/>
              </p:cNvSpPr>
              <p:nvPr/>
            </p:nvSpPr>
            <p:spPr bwMode="auto">
              <a:xfrm>
                <a:off x="362839" y="5187537"/>
                <a:ext cx="9256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 smtClean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rPr>
                  <a:t>cheem</a:t>
                </a:r>
                <a:endPara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481855" y="2533689"/>
                <a:ext cx="789023" cy="3414570"/>
                <a:chOff x="481855" y="2533689"/>
                <a:chExt cx="789023" cy="3414570"/>
              </a:xfrm>
            </p:grpSpPr>
            <p:sp>
              <p:nvSpPr>
                <p:cNvPr id="118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584718" y="253368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bug</a:t>
                  </a:r>
                </a:p>
              </p:txBody>
            </p:sp>
            <p:sp>
              <p:nvSpPr>
                <p:cNvPr id="119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10955" y="4454564"/>
                  <a:ext cx="6599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tree</a:t>
                  </a:r>
                </a:p>
              </p:txBody>
            </p:sp>
            <p:sp>
              <p:nvSpPr>
                <p:cNvPr id="120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86847" y="4070389"/>
                  <a:ext cx="5840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cat</a:t>
                  </a:r>
                </a:p>
              </p:txBody>
            </p:sp>
            <p:sp>
              <p:nvSpPr>
                <p:cNvPr id="121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15463" y="289884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dog</a:t>
                  </a:r>
                </a:p>
              </p:txBody>
            </p:sp>
            <p:sp>
              <p:nvSpPr>
                <p:cNvPr id="122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01187" y="3649079"/>
                  <a:ext cx="66969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ball</a:t>
                  </a:r>
                </a:p>
              </p:txBody>
            </p:sp>
            <p:sp>
              <p:nvSpPr>
                <p:cNvPr id="12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53973" y="4816514"/>
                  <a:ext cx="71690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roke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4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81855" y="5548149"/>
                  <a:ext cx="7890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pabe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961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35" name="Text Box 67"/>
          <p:cNvSpPr txBox="1">
            <a:spLocks noChangeArrowheads="1"/>
          </p:cNvSpPr>
          <p:nvPr/>
        </p:nvSpPr>
        <p:spPr bwMode="auto">
          <a:xfrm>
            <a:off x="6100753" y="1266288"/>
            <a:ext cx="2664577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/>
            <a:r>
              <a:rPr lang="en-US" sz="2800" dirty="0" smtClean="0">
                <a:latin typeface="Times New Roman" charset="0"/>
                <a:cs typeface="Times New Roman" charset="0"/>
              </a:rPr>
              <a:t>Fewer paths for next novel word.</a:t>
            </a:r>
            <a:endParaRPr lang="en-US" sz="2800" dirty="0"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818918" y="2198726"/>
            <a:ext cx="361950" cy="3333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5292244" y="485302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239" y="484667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23871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4" name="Oval 26"/>
          <p:cNvSpPr>
            <a:spLocks noChangeArrowheads="1"/>
          </p:cNvSpPr>
          <p:nvPr/>
        </p:nvSpPr>
        <p:spPr bwMode="auto">
          <a:xfrm rot="5400000">
            <a:off x="1236239" y="5217699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6"/>
          <p:cNvSpPr>
            <a:spLocks noChangeArrowheads="1"/>
          </p:cNvSpPr>
          <p:nvPr/>
        </p:nvSpPr>
        <p:spPr bwMode="auto">
          <a:xfrm rot="5400000">
            <a:off x="1236239" y="561995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26"/>
          <p:cNvSpPr>
            <a:spLocks noChangeArrowheads="1"/>
          </p:cNvSpPr>
          <p:nvPr/>
        </p:nvSpPr>
        <p:spPr bwMode="auto">
          <a:xfrm rot="5400000">
            <a:off x="5313259" y="523476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26"/>
          <p:cNvSpPr>
            <a:spLocks noChangeArrowheads="1"/>
          </p:cNvSpPr>
          <p:nvPr/>
        </p:nvSpPr>
        <p:spPr bwMode="auto">
          <a:xfrm rot="5400000">
            <a:off x="5313259" y="563701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2" name="Oval 20"/>
          <p:cNvSpPr>
            <a:spLocks noChangeArrowheads="1"/>
          </p:cNvSpPr>
          <p:nvPr/>
        </p:nvSpPr>
        <p:spPr bwMode="auto">
          <a:xfrm>
            <a:off x="1982355" y="2215789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20"/>
          <p:cNvSpPr>
            <a:spLocks noChangeArrowheads="1"/>
          </p:cNvSpPr>
          <p:nvPr/>
        </p:nvSpPr>
        <p:spPr bwMode="auto">
          <a:xfrm>
            <a:off x="1550555" y="2215789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679936" y="2198050"/>
            <a:ext cx="838200" cy="1588"/>
            <a:chOff x="1756569" y="2566194"/>
            <a:chExt cx="838200" cy="1588"/>
          </a:xfrm>
        </p:grpSpPr>
        <p:cxnSp>
          <p:nvCxnSpPr>
            <p:cNvPr id="85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6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90" name="Line 33"/>
          <p:cNvSpPr>
            <a:spLocks noChangeShapeType="1"/>
          </p:cNvSpPr>
          <p:nvPr/>
        </p:nvSpPr>
        <p:spPr bwMode="auto">
          <a:xfrm flipH="1" flipV="1">
            <a:off x="2227767" y="2550603"/>
            <a:ext cx="3088057" cy="2869573"/>
          </a:xfrm>
          <a:prstGeom prst="line">
            <a:avLst/>
          </a:prstGeom>
          <a:noFill/>
          <a:ln w="127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Line 33"/>
          <p:cNvSpPr>
            <a:spLocks noChangeShapeType="1"/>
          </p:cNvSpPr>
          <p:nvPr/>
        </p:nvSpPr>
        <p:spPr bwMode="auto">
          <a:xfrm flipH="1" flipV="1">
            <a:off x="1800953" y="2498550"/>
            <a:ext cx="3483642" cy="2911215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33"/>
          <p:cNvSpPr>
            <a:spLocks noChangeShapeType="1"/>
          </p:cNvSpPr>
          <p:nvPr/>
        </p:nvSpPr>
        <p:spPr bwMode="auto">
          <a:xfrm flipH="1" flipV="1">
            <a:off x="1780132" y="2592245"/>
            <a:ext cx="3514873" cy="324435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27"/>
          <p:cNvSpPr>
            <a:spLocks noChangeShapeType="1"/>
          </p:cNvSpPr>
          <p:nvPr/>
        </p:nvSpPr>
        <p:spPr bwMode="auto">
          <a:xfrm flipV="1">
            <a:off x="1577764" y="2590800"/>
            <a:ext cx="674369" cy="2791228"/>
          </a:xfrm>
          <a:prstGeom prst="line">
            <a:avLst/>
          </a:prstGeom>
          <a:noFill/>
          <a:ln w="127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27"/>
          <p:cNvSpPr>
            <a:spLocks noChangeShapeType="1"/>
          </p:cNvSpPr>
          <p:nvPr/>
        </p:nvSpPr>
        <p:spPr bwMode="auto">
          <a:xfrm flipV="1">
            <a:off x="1582340" y="2529778"/>
            <a:ext cx="239433" cy="327934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n>
                <a:solidFill>
                  <a:srgbClr val="008000"/>
                </a:solidFill>
              </a:ln>
            </a:endParaRPr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102" name="Line 27"/>
          <p:cNvSpPr>
            <a:spLocks noChangeShapeType="1"/>
          </p:cNvSpPr>
          <p:nvPr/>
        </p:nvSpPr>
        <p:spPr bwMode="auto">
          <a:xfrm flipV="1">
            <a:off x="1585246" y="2550599"/>
            <a:ext cx="528010" cy="3282237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33"/>
          <p:cNvSpPr>
            <a:spLocks noChangeShapeType="1"/>
          </p:cNvSpPr>
          <p:nvPr/>
        </p:nvSpPr>
        <p:spPr bwMode="auto">
          <a:xfrm flipH="1" flipV="1">
            <a:off x="2258998" y="2623477"/>
            <a:ext cx="3025596" cy="3213124"/>
          </a:xfrm>
          <a:prstGeom prst="line">
            <a:avLst/>
          </a:prstGeom>
          <a:noFill/>
          <a:ln w="127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27"/>
          <p:cNvSpPr>
            <a:spLocks noChangeShapeType="1"/>
          </p:cNvSpPr>
          <p:nvPr/>
        </p:nvSpPr>
        <p:spPr bwMode="auto">
          <a:xfrm flipV="1">
            <a:off x="1574836" y="2571419"/>
            <a:ext cx="101195" cy="2824169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5592280" y="2338590"/>
            <a:ext cx="1122255" cy="3678753"/>
            <a:chOff x="5592280" y="2338590"/>
            <a:chExt cx="1122255" cy="3678753"/>
          </a:xfrm>
        </p:grpSpPr>
        <p:pic>
          <p:nvPicPr>
            <p:cNvPr id="96" name="Picture 39" descr="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280" y="2338590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40" descr="ca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93" y="2844839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41" descr="pug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080" y="4044126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3" descr="grass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73" y="3603931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50" descr="beet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770498" y="4303855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4" descr="b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366" y="3309491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9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0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1" name="Group 110"/>
          <p:cNvGrpSpPr/>
          <p:nvPr/>
        </p:nvGrpSpPr>
        <p:grpSpPr>
          <a:xfrm>
            <a:off x="362839" y="2533689"/>
            <a:ext cx="952481" cy="3414570"/>
            <a:chOff x="362839" y="2533689"/>
            <a:chExt cx="952481" cy="3414570"/>
          </a:xfrm>
        </p:grpSpPr>
        <p:sp>
          <p:nvSpPr>
            <p:cNvPr id="112" name="Text Box 47"/>
            <p:cNvSpPr txBox="1">
              <a:spLocks noChangeArrowheads="1"/>
            </p:cNvSpPr>
            <p:nvPr/>
          </p:nvSpPr>
          <p:spPr bwMode="auto">
            <a:xfrm>
              <a:off x="488710" y="3262181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362839" y="2533689"/>
              <a:ext cx="925671" cy="3414570"/>
              <a:chOff x="362839" y="2533689"/>
              <a:chExt cx="925671" cy="3414570"/>
            </a:xfrm>
          </p:grpSpPr>
          <p:sp>
            <p:nvSpPr>
              <p:cNvPr id="114" name="Text Box 44"/>
              <p:cNvSpPr txBox="1">
                <a:spLocks noChangeArrowheads="1"/>
              </p:cNvSpPr>
              <p:nvPr/>
            </p:nvSpPr>
            <p:spPr bwMode="auto">
              <a:xfrm>
                <a:off x="362839" y="5187537"/>
                <a:ext cx="9256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 smtClean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rPr>
                  <a:t>cheem</a:t>
                </a:r>
                <a:endPara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481855" y="2533689"/>
                <a:ext cx="789023" cy="3414570"/>
                <a:chOff x="481855" y="2533689"/>
                <a:chExt cx="789023" cy="3414570"/>
              </a:xfrm>
            </p:grpSpPr>
            <p:sp>
              <p:nvSpPr>
                <p:cNvPr id="116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584718" y="253368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bug</a:t>
                  </a:r>
                </a:p>
              </p:txBody>
            </p:sp>
            <p:sp>
              <p:nvSpPr>
                <p:cNvPr id="11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10955" y="4454564"/>
                  <a:ext cx="6599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tree</a:t>
                  </a:r>
                </a:p>
              </p:txBody>
            </p:sp>
            <p:sp>
              <p:nvSpPr>
                <p:cNvPr id="118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86847" y="4070389"/>
                  <a:ext cx="5840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cat</a:t>
                  </a:r>
                </a:p>
              </p:txBody>
            </p:sp>
            <p:sp>
              <p:nvSpPr>
                <p:cNvPr id="11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15463" y="289884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dog</a:t>
                  </a:r>
                </a:p>
              </p:txBody>
            </p:sp>
            <p:sp>
              <p:nvSpPr>
                <p:cNvPr id="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01187" y="3649079"/>
                  <a:ext cx="66969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ball</a:t>
                  </a:r>
                </a:p>
              </p:txBody>
            </p:sp>
            <p:sp>
              <p:nvSpPr>
                <p:cNvPr id="121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53973" y="4816514"/>
                  <a:ext cx="71690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roke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81855" y="5548149"/>
                  <a:ext cx="7890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pabe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0213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4111143" y="5927110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35" name="Text Box 67"/>
          <p:cNvSpPr txBox="1">
            <a:spLocks noChangeArrowheads="1"/>
          </p:cNvSpPr>
          <p:nvPr/>
        </p:nvSpPr>
        <p:spPr bwMode="auto">
          <a:xfrm>
            <a:off x="947738" y="787400"/>
            <a:ext cx="81962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i="1" dirty="0" smtClean="0">
                <a:solidFill>
                  <a:srgbClr val="4F81BD"/>
                </a:solidFill>
                <a:latin typeface="Times New Roman" charset="0"/>
                <a:cs typeface="Times New Roman" charset="0"/>
              </a:rPr>
              <a:t>Only one path left (in this simple example)</a:t>
            </a:r>
            <a:endParaRPr lang="en-US" sz="2600" i="1" dirty="0">
              <a:solidFill>
                <a:srgbClr val="4F81BD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5295417" y="2552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5297005" y="2933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5297005" y="3314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5297005" y="3694152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5297005" y="4076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5297005" y="4457739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8189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2380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365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4076218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493730" y="2198726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912830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3572" y="2524163"/>
            <a:ext cx="3418322" cy="212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592750" y="2524164"/>
            <a:ext cx="3008930" cy="1712961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03160" y="2524164"/>
            <a:ext cx="2598471" cy="1348589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23982" y="2540037"/>
            <a:ext cx="2144262" cy="937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13571" y="2524163"/>
            <a:ext cx="1724459" cy="59902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634391" y="2541625"/>
            <a:ext cx="973389" cy="196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2607780" y="2535276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3403118" y="2533689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803168" y="2533689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4236555" y="2549564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4666768" y="2533689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5035068" y="2533689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339889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31443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35602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96668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4388955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785830" y="2009814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33539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416670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4592155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769830" y="1800264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5292244" y="4853028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36239" y="2554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36239" y="2935327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36239" y="3316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36239" y="369573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36239" y="4078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36239" y="4459327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575897" y="58438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239" y="4846678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2387118" y="2198726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516499" y="2212220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4" name="Oval 26"/>
          <p:cNvSpPr>
            <a:spLocks noChangeArrowheads="1"/>
          </p:cNvSpPr>
          <p:nvPr/>
        </p:nvSpPr>
        <p:spPr bwMode="auto">
          <a:xfrm rot="5400000">
            <a:off x="1236239" y="5217699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26"/>
          <p:cNvSpPr>
            <a:spLocks noChangeArrowheads="1"/>
          </p:cNvSpPr>
          <p:nvPr/>
        </p:nvSpPr>
        <p:spPr bwMode="auto">
          <a:xfrm rot="5400000">
            <a:off x="1236239" y="5619956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26"/>
          <p:cNvSpPr>
            <a:spLocks noChangeArrowheads="1"/>
          </p:cNvSpPr>
          <p:nvPr/>
        </p:nvSpPr>
        <p:spPr bwMode="auto">
          <a:xfrm rot="5400000">
            <a:off x="5313259" y="5234762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26"/>
          <p:cNvSpPr>
            <a:spLocks noChangeArrowheads="1"/>
          </p:cNvSpPr>
          <p:nvPr/>
        </p:nvSpPr>
        <p:spPr bwMode="auto">
          <a:xfrm rot="5400000">
            <a:off x="5313259" y="5637019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20"/>
          <p:cNvSpPr>
            <a:spLocks noChangeArrowheads="1"/>
          </p:cNvSpPr>
          <p:nvPr/>
        </p:nvSpPr>
        <p:spPr bwMode="auto">
          <a:xfrm>
            <a:off x="1982355" y="2215789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20"/>
          <p:cNvSpPr>
            <a:spLocks noChangeArrowheads="1"/>
          </p:cNvSpPr>
          <p:nvPr/>
        </p:nvSpPr>
        <p:spPr bwMode="auto">
          <a:xfrm>
            <a:off x="1550555" y="2215789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679936" y="2198050"/>
            <a:ext cx="838200" cy="1588"/>
            <a:chOff x="1756569" y="2566194"/>
            <a:chExt cx="838200" cy="1588"/>
          </a:xfrm>
        </p:grpSpPr>
        <p:cxnSp>
          <p:nvCxnSpPr>
            <p:cNvPr id="85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6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90" name="Line 33"/>
          <p:cNvSpPr>
            <a:spLocks noChangeShapeType="1"/>
          </p:cNvSpPr>
          <p:nvPr/>
        </p:nvSpPr>
        <p:spPr bwMode="auto">
          <a:xfrm flipH="1" flipV="1">
            <a:off x="2227767" y="2550603"/>
            <a:ext cx="3088057" cy="2869573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33"/>
          <p:cNvSpPr>
            <a:spLocks noChangeShapeType="1"/>
          </p:cNvSpPr>
          <p:nvPr/>
        </p:nvSpPr>
        <p:spPr bwMode="auto">
          <a:xfrm flipH="1" flipV="1">
            <a:off x="1780132" y="2592245"/>
            <a:ext cx="3514873" cy="324435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27"/>
          <p:cNvSpPr>
            <a:spLocks noChangeShapeType="1"/>
          </p:cNvSpPr>
          <p:nvPr/>
        </p:nvSpPr>
        <p:spPr bwMode="auto">
          <a:xfrm flipV="1">
            <a:off x="1547357" y="2633888"/>
            <a:ext cx="659590" cy="2838341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27"/>
          <p:cNvSpPr>
            <a:spLocks noChangeShapeType="1"/>
          </p:cNvSpPr>
          <p:nvPr/>
        </p:nvSpPr>
        <p:spPr bwMode="auto">
          <a:xfrm flipV="1">
            <a:off x="1582340" y="2529778"/>
            <a:ext cx="239433" cy="3279346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33"/>
          <p:cNvSpPr>
            <a:spLocks noChangeShapeType="1"/>
          </p:cNvSpPr>
          <p:nvPr/>
        </p:nvSpPr>
        <p:spPr bwMode="auto">
          <a:xfrm flipH="1" flipV="1">
            <a:off x="3039759" y="2571424"/>
            <a:ext cx="2217358" cy="237362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n>
                <a:solidFill>
                  <a:srgbClr val="008000"/>
                </a:solidFill>
              </a:ln>
            </a:endParaRPr>
          </a:p>
        </p:txBody>
      </p:sp>
      <p:sp>
        <p:nvSpPr>
          <p:cNvPr id="108" name="Line 27"/>
          <p:cNvSpPr>
            <a:spLocks noChangeShapeType="1"/>
          </p:cNvSpPr>
          <p:nvPr/>
        </p:nvSpPr>
        <p:spPr bwMode="auto">
          <a:xfrm flipV="1">
            <a:off x="1585248" y="2540192"/>
            <a:ext cx="1350409" cy="2449386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88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592280" y="2338590"/>
            <a:ext cx="1122255" cy="3678753"/>
            <a:chOff x="5592280" y="2338590"/>
            <a:chExt cx="1122255" cy="3678753"/>
          </a:xfrm>
        </p:grpSpPr>
        <p:pic>
          <p:nvPicPr>
            <p:cNvPr id="89" name="Picture 39" descr="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280" y="2338590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0" descr="c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93" y="2844839"/>
              <a:ext cx="341312" cy="55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1" descr="pug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080" y="4044126"/>
              <a:ext cx="585788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73" y="3603931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770498" y="4303855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366" y="3309491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r="67696"/>
            <a:stretch/>
          </p:blipFill>
          <p:spPr bwMode="auto">
            <a:xfrm>
              <a:off x="6126670" y="5184491"/>
              <a:ext cx="587865" cy="535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9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32836" r="36328"/>
            <a:stretch/>
          </p:blipFill>
          <p:spPr bwMode="auto">
            <a:xfrm>
              <a:off x="5704753" y="5618649"/>
              <a:ext cx="418003" cy="398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1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61667"/>
            <a:stretch/>
          </p:blipFill>
          <p:spPr bwMode="auto">
            <a:xfrm>
              <a:off x="5687530" y="4866976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2" name="Group 101"/>
          <p:cNvGrpSpPr/>
          <p:nvPr/>
        </p:nvGrpSpPr>
        <p:grpSpPr>
          <a:xfrm>
            <a:off x="362839" y="2533689"/>
            <a:ext cx="952481" cy="3414570"/>
            <a:chOff x="362839" y="2533689"/>
            <a:chExt cx="952481" cy="3414570"/>
          </a:xfrm>
        </p:grpSpPr>
        <p:sp>
          <p:nvSpPr>
            <p:cNvPr id="103" name="Text Box 47"/>
            <p:cNvSpPr txBox="1">
              <a:spLocks noChangeArrowheads="1"/>
            </p:cNvSpPr>
            <p:nvPr/>
          </p:nvSpPr>
          <p:spPr bwMode="auto">
            <a:xfrm>
              <a:off x="488710" y="3262181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62839" y="2533689"/>
              <a:ext cx="925671" cy="3414570"/>
              <a:chOff x="362839" y="2533689"/>
              <a:chExt cx="925671" cy="3414570"/>
            </a:xfrm>
          </p:grpSpPr>
          <p:sp>
            <p:nvSpPr>
              <p:cNvPr id="106" name="Text Box 44"/>
              <p:cNvSpPr txBox="1">
                <a:spLocks noChangeArrowheads="1"/>
              </p:cNvSpPr>
              <p:nvPr/>
            </p:nvSpPr>
            <p:spPr bwMode="auto">
              <a:xfrm>
                <a:off x="362839" y="5187537"/>
                <a:ext cx="9256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 smtClean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rPr>
                  <a:t>cheem</a:t>
                </a:r>
                <a:endPara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481855" y="2533689"/>
                <a:ext cx="789023" cy="3414570"/>
                <a:chOff x="481855" y="2533689"/>
                <a:chExt cx="789023" cy="3414570"/>
              </a:xfrm>
            </p:grpSpPr>
            <p:sp>
              <p:nvSpPr>
                <p:cNvPr id="10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584718" y="253368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bug</a:t>
                  </a:r>
                </a:p>
              </p:txBody>
            </p:sp>
            <p:sp>
              <p:nvSpPr>
                <p:cNvPr id="11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10955" y="4454564"/>
                  <a:ext cx="6599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tree</a:t>
                  </a:r>
                </a:p>
              </p:txBody>
            </p:sp>
            <p:sp>
              <p:nvSpPr>
                <p:cNvPr id="11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86847" y="4070389"/>
                  <a:ext cx="58403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cat</a:t>
                  </a:r>
                </a:p>
              </p:txBody>
            </p:sp>
            <p:sp>
              <p:nvSpPr>
                <p:cNvPr id="112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615463" y="2898849"/>
                  <a:ext cx="65541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dog</a:t>
                  </a:r>
                </a:p>
              </p:txBody>
            </p:sp>
            <p:sp>
              <p:nvSpPr>
                <p:cNvPr id="11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01187" y="3649079"/>
                  <a:ext cx="669691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ball</a:t>
                  </a:r>
                </a:p>
              </p:txBody>
            </p:sp>
            <p:sp>
              <p:nvSpPr>
                <p:cNvPr id="114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53973" y="4816514"/>
                  <a:ext cx="716905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roke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15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81855" y="5548149"/>
                  <a:ext cx="789023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 dirty="0" err="1" smtClean="0">
                      <a:solidFill>
                        <a:schemeClr val="tx2"/>
                      </a:solidFill>
                      <a:latin typeface="Times New Roman" charset="0"/>
                      <a:cs typeface="Times New Roman" charset="0"/>
                    </a:rPr>
                    <a:t>pabe</a:t>
                  </a:r>
                  <a:endParaRPr lang="en-US" sz="2000" i="1" dirty="0">
                    <a:solidFill>
                      <a:schemeClr val="tx2"/>
                    </a:solidFill>
                    <a:latin typeface="Times New Roman" charset="0"/>
                    <a:cs typeface="Times New Roman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491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4000" dirty="0" smtClean="0"/>
              <a:t>Basis of the model: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603236"/>
            <a:ext cx="8661229" cy="4820119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514350" indent="-457200"/>
            <a:r>
              <a:rPr lang="en-US" dirty="0" smtClean="0"/>
              <a:t>Dynamic competition and inhibition</a:t>
            </a:r>
          </a:p>
          <a:p>
            <a:pPr marL="514350" indent="-457200"/>
            <a:r>
              <a:rPr lang="en-US" dirty="0" smtClean="0"/>
              <a:t>Associative learning</a:t>
            </a:r>
          </a:p>
          <a:p>
            <a:pPr marL="0" indent="0">
              <a:buNone/>
            </a:pPr>
            <a:r>
              <a:rPr lang="en-US" dirty="0" smtClean="0"/>
              <a:t>With this have captured:</a:t>
            </a:r>
          </a:p>
          <a:p>
            <a:pPr lvl="1"/>
            <a:r>
              <a:rPr lang="en-US" sz="2400" dirty="0" smtClean="0"/>
              <a:t>Learning even in highly ambiguous contexts</a:t>
            </a:r>
          </a:p>
          <a:p>
            <a:pPr lvl="1"/>
            <a:r>
              <a:rPr lang="en-US" sz="2400" dirty="0" smtClean="0"/>
              <a:t>Comprehension/production differences</a:t>
            </a:r>
          </a:p>
          <a:p>
            <a:pPr lvl="1"/>
            <a:r>
              <a:rPr lang="en-US" sz="2400" dirty="0" smtClean="0"/>
              <a:t>Aspects of bilingual learning trajectory</a:t>
            </a:r>
          </a:p>
          <a:p>
            <a:pPr lvl="1"/>
            <a:r>
              <a:rPr lang="en-US" sz="2400" dirty="0" smtClean="0"/>
              <a:t>Learning of taxonomic categories</a:t>
            </a:r>
          </a:p>
          <a:p>
            <a:pPr lvl="1"/>
            <a:r>
              <a:rPr lang="en-US" sz="2400" dirty="0" smtClean="0"/>
              <a:t>Lack of retention following reference selection</a:t>
            </a:r>
          </a:p>
          <a:p>
            <a:pPr lvl="1"/>
            <a:r>
              <a:rPr lang="en-US" sz="2400" dirty="0" smtClean="0"/>
              <a:t>Order effects with informative naming episodes</a:t>
            </a:r>
          </a:p>
          <a:p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1" y="6452547"/>
            <a:ext cx="5046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0839" y="6451591"/>
            <a:ext cx="5030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McMurray,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Kucker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, Zhao &amp; Samuelson (2013) in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Gogate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Hollich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5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3200" dirty="0"/>
              <a:t>This computational perspective highlights: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603236"/>
            <a:ext cx="8661229" cy="4820119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The importance of considering timescales </a:t>
            </a:r>
            <a:endParaRPr lang="en-US" sz="2800" dirty="0" smtClean="0"/>
          </a:p>
          <a:p>
            <a:pPr lvl="1"/>
            <a:r>
              <a:rPr lang="en-US" sz="2400" dirty="0" smtClean="0"/>
              <a:t>Behavior </a:t>
            </a:r>
            <a:r>
              <a:rPr lang="en-US" sz="2400" dirty="0"/>
              <a:t>in the moment based on learning accumulated to that point</a:t>
            </a:r>
            <a:endParaRPr lang="en-US" dirty="0"/>
          </a:p>
          <a:p>
            <a:pPr lvl="1"/>
            <a:r>
              <a:rPr lang="en-US" sz="2400" dirty="0" smtClean="0"/>
              <a:t>Learning on the result of that </a:t>
            </a:r>
            <a:r>
              <a:rPr lang="en-US" sz="2400" dirty="0" smtClean="0"/>
              <a:t>behavior </a:t>
            </a:r>
            <a:r>
              <a:rPr lang="en-US" sz="2400" dirty="0" smtClean="0"/>
              <a:t>accumulates </a:t>
            </a:r>
            <a:r>
              <a:rPr lang="en-US" sz="2400" dirty="0"/>
              <a:t>over a longer timescale to create behavioral </a:t>
            </a:r>
            <a:r>
              <a:rPr lang="en-US" sz="2400" dirty="0" smtClean="0"/>
              <a:t>changes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Much of this change is negative</a:t>
            </a: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92352-443D-8945-8661-CACEE1585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9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pug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4471988"/>
            <a:ext cx="835025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3" name="Oval 9"/>
          <p:cNvSpPr>
            <a:spLocks noChangeAspect="1" noChangeArrowheads="1"/>
          </p:cNvSpPr>
          <p:nvPr/>
        </p:nvSpPr>
        <p:spPr bwMode="auto">
          <a:xfrm rot="5400000">
            <a:off x="2738438" y="2500313"/>
            <a:ext cx="511175" cy="5111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Oval 10"/>
          <p:cNvSpPr>
            <a:spLocks noChangeAspect="1" noChangeArrowheads="1"/>
          </p:cNvSpPr>
          <p:nvPr/>
        </p:nvSpPr>
        <p:spPr bwMode="auto">
          <a:xfrm rot="5400000">
            <a:off x="1797050" y="2500313"/>
            <a:ext cx="511175" cy="51117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Oval 11"/>
          <p:cNvSpPr>
            <a:spLocks noChangeAspect="1" noChangeArrowheads="1"/>
          </p:cNvSpPr>
          <p:nvPr/>
        </p:nvSpPr>
        <p:spPr bwMode="auto">
          <a:xfrm rot="5400000">
            <a:off x="955675" y="2500313"/>
            <a:ext cx="511175" cy="5111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6" name="Picture 12" descr="beetle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5384800"/>
            <a:ext cx="50958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860425" y="1885950"/>
            <a:ext cx="71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i="1"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701800" y="1885950"/>
            <a:ext cx="71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i="1"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2638425" y="1885950"/>
            <a:ext cx="735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i="1"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 flipV="1">
            <a:off x="2297113" y="2916238"/>
            <a:ext cx="1554162" cy="1752600"/>
          </a:xfrm>
          <a:prstGeom prst="line">
            <a:avLst/>
          </a:prstGeom>
          <a:noFill/>
          <a:ln w="31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flipH="1" flipV="1">
            <a:off x="3108325" y="2955925"/>
            <a:ext cx="788988" cy="17160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 flipH="1" flipV="1">
            <a:off x="2305050" y="2854325"/>
            <a:ext cx="1577975" cy="9493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283" name="Picture 19" descr="tree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3522663"/>
            <a:ext cx="611187" cy="6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4" name="Line 20"/>
          <p:cNvSpPr>
            <a:spLocks noChangeShapeType="1"/>
          </p:cNvSpPr>
          <p:nvPr/>
        </p:nvSpPr>
        <p:spPr bwMode="auto">
          <a:xfrm flipH="1" flipV="1">
            <a:off x="2263775" y="2933700"/>
            <a:ext cx="1606550" cy="2690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3746500" y="4562475"/>
            <a:ext cx="509588" cy="5095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3748088" y="5505450"/>
            <a:ext cx="509587" cy="51117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3748088" y="3629025"/>
            <a:ext cx="509587" cy="5095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884238" y="822325"/>
            <a:ext cx="82597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7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I</a:t>
            </a:r>
            <a:r>
              <a:rPr lang="en-US" sz="27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n this </a:t>
            </a:r>
            <a:r>
              <a:rPr lang="en-US" sz="27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simple associative system, on each epoch, the </a:t>
            </a:r>
            <a:r>
              <a:rPr lang="en-US" sz="27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model </a:t>
            </a:r>
            <a:r>
              <a:rPr lang="en-US" sz="27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must: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5360988" y="2639940"/>
            <a:ext cx="3783012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6538" indent="-236538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>
                <a:srgbClr val="FF0000"/>
              </a:buClr>
              <a:buSzPct val="200000"/>
              <a:buFontTx/>
              <a:buChar char="-"/>
            </a:pPr>
            <a:r>
              <a:rPr lang="en-US" sz="27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Eliminate associations between objects not present &amp; current word.</a:t>
            </a:r>
          </a:p>
          <a:p>
            <a:pPr>
              <a:buClr>
                <a:srgbClr val="FF0000"/>
              </a:buClr>
              <a:buSzPct val="200000"/>
              <a:buFontTx/>
              <a:buChar char="-"/>
            </a:pPr>
            <a:r>
              <a:rPr lang="en-US" sz="27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Eliminate associations between unheard words and present objects</a:t>
            </a:r>
          </a:p>
          <a:p>
            <a:pPr>
              <a:buClr>
                <a:srgbClr val="FF0000"/>
              </a:buClr>
              <a:buSzPct val="200000"/>
              <a:buFontTx/>
              <a:buChar char="-"/>
            </a:pPr>
            <a:r>
              <a:rPr lang="en-US" sz="27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Avoid building positive associations b/w word &amp; competitors.</a:t>
            </a:r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4206875" y="1642990"/>
            <a:ext cx="49371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6075" indent="-346075"/>
            <a:r>
              <a:rPr lang="en-US" sz="2800" b="1" dirty="0">
                <a:solidFill>
                  <a:srgbClr val="008000"/>
                </a:solidFill>
                <a:latin typeface="Times New Roman" charset="0"/>
                <a:cs typeface="Times New Roman" charset="0"/>
              </a:rPr>
              <a:t>+</a:t>
            </a:r>
            <a:r>
              <a:rPr lang="en-US" sz="28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 Build positive associations b/w word &amp; object.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24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2282953" y="2912473"/>
            <a:ext cx="1554162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 flipH="1" flipV="1">
            <a:off x="3104575" y="2941749"/>
            <a:ext cx="788988" cy="1716088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H="1" flipV="1">
            <a:off x="2259660" y="2819327"/>
            <a:ext cx="1577975" cy="949325"/>
          </a:xfrm>
          <a:prstGeom prst="line">
            <a:avLst/>
          </a:prstGeom>
          <a:noFill/>
          <a:ln w="3175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0"/>
          <p:cNvSpPr>
            <a:spLocks noChangeShapeType="1"/>
          </p:cNvSpPr>
          <p:nvPr/>
        </p:nvSpPr>
        <p:spPr bwMode="auto">
          <a:xfrm flipH="1" flipV="1">
            <a:off x="2249615" y="2898702"/>
            <a:ext cx="1606550" cy="26908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n>
                <a:solidFill>
                  <a:srgbClr val="000000"/>
                </a:solidFill>
                <a:prstDash val="dashDot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337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0" grpId="0" animBg="1"/>
      <p:bldP spid="11281" grpId="0" animBg="1"/>
      <p:bldP spid="11282" grpId="0" animBg="1"/>
      <p:bldP spid="11284" grpId="0" animBg="1"/>
      <p:bldP spid="11289" grpId="0" uiExpand="1" build="p"/>
      <p:bldP spid="11290" grpId="0"/>
      <p:bldP spid="29" grpId="0" animBg="1"/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479506" y="3890917"/>
            <a:ext cx="5007430" cy="2426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Has implications for familiar word recognition</a:t>
            </a: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Model captures changes in speed of processing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from 15-24 months-of age.</a:t>
            </a:r>
            <a:endParaRPr lang="en-US" sz="28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0742" y="806582"/>
            <a:ext cx="5024958" cy="28141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Associative learning is more about </a:t>
            </a:r>
            <a:r>
              <a:rPr lang="en-US" sz="2800" dirty="0" smtClean="0">
                <a:solidFill>
                  <a:schemeClr val="tx2"/>
                </a:solidFill>
                <a:latin typeface="Times New Roman"/>
                <a:cs typeface="Times New Roman"/>
              </a:rPr>
              <a:t>eliminating unnecessary </a:t>
            </a:r>
            <a:r>
              <a:rPr 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connections than forming positive associations!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Even if you </a:t>
            </a:r>
            <a:r>
              <a:rPr lang="ja-JP" alt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“</a:t>
            </a:r>
            <a:r>
              <a:rPr 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know</a:t>
            </a:r>
            <a:r>
              <a:rPr lang="ja-JP" alt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”</a:t>
            </a:r>
            <a:r>
              <a:rPr lang="en-US" sz="2800" dirty="0">
                <a:solidFill>
                  <a:schemeClr val="tx2"/>
                </a:solidFill>
                <a:latin typeface="Times New Roman"/>
                <a:cs typeface="Times New Roman"/>
              </a:rPr>
              <a:t> a word – you still have a lot of other things to do.</a:t>
            </a:r>
          </a:p>
        </p:txBody>
      </p:sp>
      <p:sp>
        <p:nvSpPr>
          <p:cNvPr id="10" name="Text Box 67"/>
          <p:cNvSpPr txBox="1">
            <a:spLocks noChangeArrowheads="1"/>
          </p:cNvSpPr>
          <p:nvPr/>
        </p:nvSpPr>
        <p:spPr bwMode="auto">
          <a:xfrm>
            <a:off x="372227" y="32839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pic>
        <p:nvPicPr>
          <p:cNvPr id="11" name="Content Placeholder 2" descr="Fernald_98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t="2135" b="20989"/>
          <a:stretch/>
        </p:blipFill>
        <p:spPr>
          <a:xfrm>
            <a:off x="5858958" y="660873"/>
            <a:ext cx="3285042" cy="5770039"/>
          </a:xfrm>
        </p:spPr>
      </p:pic>
      <p:sp>
        <p:nvSpPr>
          <p:cNvPr id="12" name="TextBox 11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3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3200" dirty="0"/>
              <a:t>This computational perspective highlights: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603236"/>
            <a:ext cx="8661229" cy="4820119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The importance of considering timescales </a:t>
            </a:r>
            <a:endParaRPr lang="en-US" sz="2800" dirty="0" smtClean="0"/>
          </a:p>
          <a:p>
            <a:pPr lvl="1"/>
            <a:r>
              <a:rPr lang="en-US" sz="2400" dirty="0" smtClean="0"/>
              <a:t>Behavior </a:t>
            </a:r>
            <a:r>
              <a:rPr lang="en-US" sz="2400" dirty="0"/>
              <a:t>in the moment based on learning accumulated to that point</a:t>
            </a:r>
            <a:endParaRPr lang="en-US" dirty="0"/>
          </a:p>
          <a:p>
            <a:pPr lvl="1"/>
            <a:r>
              <a:rPr lang="en-US" sz="2400" dirty="0" smtClean="0"/>
              <a:t>Learning on the result of that </a:t>
            </a:r>
            <a:r>
              <a:rPr lang="en-US" sz="2400" dirty="0" smtClean="0"/>
              <a:t>behavior </a:t>
            </a:r>
            <a:r>
              <a:rPr lang="en-US" sz="2400" dirty="0" smtClean="0"/>
              <a:t>accumulates </a:t>
            </a:r>
            <a:r>
              <a:rPr lang="en-US" sz="2400" dirty="0"/>
              <a:t>over a longer timescale to create behavioral </a:t>
            </a:r>
            <a:r>
              <a:rPr lang="en-US" sz="2400" dirty="0" smtClean="0"/>
              <a:t>changes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800" dirty="0" smtClean="0"/>
              <a:t>Tie between familiar word recognition and novel word learning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92352-443D-8945-8661-CACEE1585DA3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46099" y="2770538"/>
            <a:ext cx="344648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Break the model to see what is necessary and</a:t>
            </a:r>
          </a:p>
          <a:p>
            <a:r>
              <a:rPr lang="en-US" sz="3600" dirty="0" smtClean="0"/>
              <a:t>see the contributions of each part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658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 rot="5400000">
            <a:off x="4537075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 rot="5400000">
            <a:off x="4538662" y="3287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 rot="5400000">
            <a:off x="4538662" y="3668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 rot="5400000">
            <a:off x="4538662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 rot="5400000">
            <a:off x="4538662" y="4430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 rot="5400000">
            <a:off x="4538662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 rot="5400000">
            <a:off x="1636712" y="2838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 rot="5400000">
            <a:off x="1638300" y="3219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 rot="5400000">
            <a:off x="1638300" y="3600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 rot="5400000">
            <a:off x="1638300" y="397986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9" name="Oval 19"/>
          <p:cNvSpPr>
            <a:spLocks noChangeArrowheads="1"/>
          </p:cNvSpPr>
          <p:nvPr/>
        </p:nvSpPr>
        <p:spPr bwMode="auto">
          <a:xfrm rot="5400000">
            <a:off x="1638300" y="4362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7" name="Text Box 27"/>
          <p:cNvSpPr txBox="1">
            <a:spLocks noChangeArrowheads="1"/>
          </p:cNvSpPr>
          <p:nvPr/>
        </p:nvSpPr>
        <p:spPr bwMode="auto">
          <a:xfrm>
            <a:off x="617538" y="52292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3351213" y="52292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0269" name="Oval 29"/>
          <p:cNvSpPr>
            <a:spLocks noChangeArrowheads="1"/>
          </p:cNvSpPr>
          <p:nvPr/>
        </p:nvSpPr>
        <p:spPr bwMode="auto">
          <a:xfrm rot="5400000">
            <a:off x="1638300" y="4743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51038" y="2878138"/>
            <a:ext cx="2322512" cy="1989137"/>
            <a:chOff x="1951038" y="2878138"/>
            <a:chExt cx="2322512" cy="1989137"/>
          </a:xfrm>
        </p:grpSpPr>
        <p:sp>
          <p:nvSpPr>
            <p:cNvPr id="10270" name="Line 30"/>
            <p:cNvSpPr>
              <a:spLocks noChangeShapeType="1"/>
            </p:cNvSpPr>
            <p:nvPr/>
          </p:nvSpPr>
          <p:spPr bwMode="auto">
            <a:xfrm flipV="1">
              <a:off x="1955800" y="2878138"/>
              <a:ext cx="2317750" cy="198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Line 31"/>
            <p:cNvSpPr>
              <a:spLocks noChangeShapeType="1"/>
            </p:cNvSpPr>
            <p:nvPr/>
          </p:nvSpPr>
          <p:spPr bwMode="auto">
            <a:xfrm flipV="1">
              <a:off x="1951038" y="2878138"/>
              <a:ext cx="1892300" cy="1643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Line 32"/>
            <p:cNvSpPr>
              <a:spLocks noChangeShapeType="1"/>
            </p:cNvSpPr>
            <p:nvPr/>
          </p:nvSpPr>
          <p:spPr bwMode="auto">
            <a:xfrm flipV="1">
              <a:off x="1960563" y="2878138"/>
              <a:ext cx="1482725" cy="130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Line 33"/>
            <p:cNvSpPr>
              <a:spLocks noChangeShapeType="1"/>
            </p:cNvSpPr>
            <p:nvPr/>
          </p:nvSpPr>
          <p:spPr bwMode="auto">
            <a:xfrm flipV="1">
              <a:off x="1970088" y="2894013"/>
              <a:ext cx="1039812" cy="869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Line 34"/>
            <p:cNvSpPr>
              <a:spLocks noChangeShapeType="1"/>
            </p:cNvSpPr>
            <p:nvPr/>
          </p:nvSpPr>
          <p:spPr bwMode="auto">
            <a:xfrm flipV="1">
              <a:off x="1965325" y="2878138"/>
              <a:ext cx="614363" cy="5238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14563" y="2887663"/>
            <a:ext cx="2322512" cy="1989137"/>
            <a:chOff x="2214563" y="2887663"/>
            <a:chExt cx="2322512" cy="1989137"/>
          </a:xfrm>
        </p:grpSpPr>
        <p:sp>
          <p:nvSpPr>
            <p:cNvPr id="10276" name="Line 36"/>
            <p:cNvSpPr>
              <a:spLocks noChangeShapeType="1"/>
            </p:cNvSpPr>
            <p:nvPr/>
          </p:nvSpPr>
          <p:spPr bwMode="auto">
            <a:xfrm flipH="1" flipV="1">
              <a:off x="2214563" y="2887663"/>
              <a:ext cx="2317750" cy="198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37"/>
            <p:cNvSpPr>
              <a:spLocks noChangeShapeType="1"/>
            </p:cNvSpPr>
            <p:nvPr/>
          </p:nvSpPr>
          <p:spPr bwMode="auto">
            <a:xfrm flipH="1" flipV="1">
              <a:off x="2644775" y="2887663"/>
              <a:ext cx="1892300" cy="16430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38"/>
            <p:cNvSpPr>
              <a:spLocks noChangeShapeType="1"/>
            </p:cNvSpPr>
            <p:nvPr/>
          </p:nvSpPr>
          <p:spPr bwMode="auto">
            <a:xfrm flipH="1" flipV="1">
              <a:off x="3044825" y="2887663"/>
              <a:ext cx="1482725" cy="130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39"/>
            <p:cNvSpPr>
              <a:spLocks noChangeShapeType="1"/>
            </p:cNvSpPr>
            <p:nvPr/>
          </p:nvSpPr>
          <p:spPr bwMode="auto">
            <a:xfrm flipH="1" flipV="1">
              <a:off x="3478213" y="2903538"/>
              <a:ext cx="1039812" cy="869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40"/>
            <p:cNvSpPr>
              <a:spLocks noChangeShapeType="1"/>
            </p:cNvSpPr>
            <p:nvPr/>
          </p:nvSpPr>
          <p:spPr bwMode="auto">
            <a:xfrm flipH="1" flipV="1">
              <a:off x="3908425" y="2887663"/>
              <a:ext cx="614363" cy="5238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58975" y="2878138"/>
            <a:ext cx="2570163" cy="231775"/>
            <a:chOff x="1958975" y="2878138"/>
            <a:chExt cx="2570163" cy="231775"/>
          </a:xfrm>
        </p:grpSpPr>
        <p:sp>
          <p:nvSpPr>
            <p:cNvPr id="10275" name="Line 35"/>
            <p:cNvSpPr>
              <a:spLocks noChangeShapeType="1"/>
            </p:cNvSpPr>
            <p:nvPr/>
          </p:nvSpPr>
          <p:spPr bwMode="auto">
            <a:xfrm flipV="1">
              <a:off x="1958975" y="2878138"/>
              <a:ext cx="252413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Line 41"/>
            <p:cNvSpPr>
              <a:spLocks noChangeShapeType="1"/>
            </p:cNvSpPr>
            <p:nvPr/>
          </p:nvSpPr>
          <p:spPr bwMode="auto">
            <a:xfrm flipH="1" flipV="1">
              <a:off x="4276725" y="2887663"/>
              <a:ext cx="252413" cy="222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82" name="Picture 42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803525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3" name="Picture 43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198813"/>
            <a:ext cx="341313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4" name="Picture 44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4428888"/>
            <a:ext cx="585787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6" name="Picture 46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91" y="3981066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7" name="Text Box 47"/>
          <p:cNvSpPr txBox="1">
            <a:spLocks noChangeArrowheads="1"/>
          </p:cNvSpPr>
          <p:nvPr/>
        </p:nvSpPr>
        <p:spPr bwMode="auto">
          <a:xfrm>
            <a:off x="1020763" y="4738688"/>
            <a:ext cx="57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10288" name="Text Box 48"/>
          <p:cNvSpPr txBox="1">
            <a:spLocks noChangeArrowheads="1"/>
          </p:cNvSpPr>
          <p:nvPr/>
        </p:nvSpPr>
        <p:spPr bwMode="auto">
          <a:xfrm>
            <a:off x="1104900" y="4354513"/>
            <a:ext cx="493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10289" name="Text Box 49"/>
          <p:cNvSpPr txBox="1">
            <a:spLocks noChangeArrowheads="1"/>
          </p:cNvSpPr>
          <p:nvPr/>
        </p:nvSpPr>
        <p:spPr bwMode="auto">
          <a:xfrm>
            <a:off x="928922" y="3970338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290" name="Text Box 50"/>
          <p:cNvSpPr txBox="1">
            <a:spLocks noChangeArrowheads="1"/>
          </p:cNvSpPr>
          <p:nvPr/>
        </p:nvSpPr>
        <p:spPr bwMode="auto">
          <a:xfrm>
            <a:off x="865188" y="3586163"/>
            <a:ext cx="73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10291" name="Text Box 51"/>
          <p:cNvSpPr txBox="1">
            <a:spLocks noChangeArrowheads="1"/>
          </p:cNvSpPr>
          <p:nvPr/>
        </p:nvSpPr>
        <p:spPr bwMode="auto">
          <a:xfrm>
            <a:off x="943198" y="3201988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292" name="Text Box 52"/>
          <p:cNvSpPr txBox="1">
            <a:spLocks noChangeArrowheads="1"/>
          </p:cNvSpPr>
          <p:nvPr/>
        </p:nvSpPr>
        <p:spPr bwMode="auto">
          <a:xfrm>
            <a:off x="1033463" y="2817813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pic>
        <p:nvPicPr>
          <p:cNvPr id="10293" name="Picture 53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10795" y="4657829"/>
            <a:ext cx="436563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1149748" y="1631638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60575" y="2552700"/>
            <a:ext cx="2455863" cy="333375"/>
            <a:chOff x="2060575" y="2552700"/>
            <a:chExt cx="2455863" cy="333375"/>
          </a:xfrm>
        </p:grpSpPr>
        <p:sp>
          <p:nvSpPr>
            <p:cNvPr id="10260" name="Oval 20"/>
            <p:cNvSpPr>
              <a:spLocks noChangeArrowheads="1"/>
            </p:cNvSpPr>
            <p:nvPr/>
          </p:nvSpPr>
          <p:spPr bwMode="auto">
            <a:xfrm>
              <a:off x="2060575" y="2552700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Oval 21"/>
            <p:cNvSpPr>
              <a:spLocks noChangeArrowheads="1"/>
            </p:cNvSpPr>
            <p:nvPr/>
          </p:nvSpPr>
          <p:spPr bwMode="auto">
            <a:xfrm>
              <a:off x="2479675" y="2552700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Oval 22"/>
            <p:cNvSpPr>
              <a:spLocks noChangeArrowheads="1"/>
            </p:cNvSpPr>
            <p:nvPr/>
          </p:nvSpPr>
          <p:spPr bwMode="auto">
            <a:xfrm>
              <a:off x="2898775" y="2552700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Oval 23"/>
            <p:cNvSpPr>
              <a:spLocks noChangeArrowheads="1"/>
            </p:cNvSpPr>
            <p:nvPr/>
          </p:nvSpPr>
          <p:spPr bwMode="auto">
            <a:xfrm>
              <a:off x="3317875" y="2552700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Oval 24"/>
            <p:cNvSpPr>
              <a:spLocks noChangeArrowheads="1"/>
            </p:cNvSpPr>
            <p:nvPr/>
          </p:nvSpPr>
          <p:spPr bwMode="auto">
            <a:xfrm>
              <a:off x="3735388" y="2552700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Oval 25"/>
            <p:cNvSpPr>
              <a:spLocks noChangeArrowheads="1"/>
            </p:cNvSpPr>
            <p:nvPr/>
          </p:nvSpPr>
          <p:spPr bwMode="auto">
            <a:xfrm>
              <a:off x="4154488" y="2552700"/>
              <a:ext cx="361950" cy="33337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75669" y="2570823"/>
            <a:ext cx="2076450" cy="6969"/>
            <a:chOff x="2175669" y="2572544"/>
            <a:chExt cx="2076450" cy="6969"/>
          </a:xfrm>
        </p:grpSpPr>
        <p:cxnSp>
          <p:nvCxnSpPr>
            <p:cNvPr id="10295" name="AutoShape 55"/>
            <p:cNvCxnSpPr>
              <a:cxnSpLocks noChangeShapeType="1"/>
            </p:cNvCxnSpPr>
            <p:nvPr/>
          </p:nvCxnSpPr>
          <p:spPr bwMode="auto">
            <a:xfrm rot="5400000" flipV="1">
              <a:off x="2384425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6" name="AutoShape 56"/>
            <p:cNvCxnSpPr>
              <a:cxnSpLocks noChangeShapeType="1"/>
            </p:cNvCxnSpPr>
            <p:nvPr/>
          </p:nvCxnSpPr>
          <p:spPr bwMode="auto">
            <a:xfrm rot="5400000" flipV="1">
              <a:off x="2800350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7" name="AutoShape 57"/>
            <p:cNvCxnSpPr>
              <a:cxnSpLocks noChangeShapeType="1"/>
            </p:cNvCxnSpPr>
            <p:nvPr/>
          </p:nvCxnSpPr>
          <p:spPr bwMode="auto">
            <a:xfrm rot="5400000" flipV="1">
              <a:off x="3206750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8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3629025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9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4025900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0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593975" y="215423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1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3406775" y="215423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2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3832225" y="2159619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3009900" y="215423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62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4" y="3668998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3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" y="6452547"/>
            <a:ext cx="6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Kucker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Zhao &amp; Samuelson (2013) in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Gogate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Hollich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975736" y="3026042"/>
            <a:ext cx="2555742" cy="1988725"/>
            <a:chOff x="1975736" y="3019427"/>
            <a:chExt cx="2555742" cy="1988725"/>
          </a:xfrm>
        </p:grpSpPr>
        <p:cxnSp>
          <p:nvCxnSpPr>
            <p:cNvPr id="9" name="Straight Arrow Connector 8"/>
            <p:cNvCxnSpPr>
              <a:stCxn id="10281" idx="0"/>
              <a:endCxn id="10255" idx="0"/>
            </p:cNvCxnSpPr>
            <p:nvPr/>
          </p:nvCxnSpPr>
          <p:spPr>
            <a:xfrm flipH="1" flipV="1">
              <a:off x="1984375" y="3019427"/>
              <a:ext cx="2544763" cy="90486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1975736" y="3395090"/>
              <a:ext cx="2544763" cy="90486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1986715" y="3750113"/>
              <a:ext cx="2544763" cy="90486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1979396" y="4167358"/>
              <a:ext cx="2544763" cy="90486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1975736" y="4522382"/>
              <a:ext cx="2544763" cy="90486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1975736" y="4917666"/>
              <a:ext cx="2544763" cy="90486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176981" y="2572542"/>
            <a:ext cx="2076450" cy="6969"/>
            <a:chOff x="2175669" y="2572544"/>
            <a:chExt cx="2076450" cy="6969"/>
          </a:xfrm>
        </p:grpSpPr>
        <p:cxnSp>
          <p:nvCxnSpPr>
            <p:cNvPr id="80" name="AutoShape 55"/>
            <p:cNvCxnSpPr>
              <a:cxnSpLocks noChangeShapeType="1"/>
            </p:cNvCxnSpPr>
            <p:nvPr/>
          </p:nvCxnSpPr>
          <p:spPr bwMode="auto">
            <a:xfrm rot="5400000" flipV="1">
              <a:off x="2384425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1" name="AutoShape 56"/>
            <p:cNvCxnSpPr>
              <a:cxnSpLocks noChangeShapeType="1"/>
            </p:cNvCxnSpPr>
            <p:nvPr/>
          </p:nvCxnSpPr>
          <p:spPr bwMode="auto">
            <a:xfrm rot="5400000" flipV="1">
              <a:off x="2800350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AutoShape 57"/>
            <p:cNvCxnSpPr>
              <a:cxnSpLocks noChangeShapeType="1"/>
            </p:cNvCxnSpPr>
            <p:nvPr/>
          </p:nvCxnSpPr>
          <p:spPr bwMode="auto">
            <a:xfrm rot="5400000" flipV="1">
              <a:off x="3206750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3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3629025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4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4025900" y="236378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5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593975" y="215423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6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3406775" y="215423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7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3832225" y="2159619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8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3009900" y="215423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9" name="Text Box 64"/>
          <p:cNvSpPr txBox="1">
            <a:spLocks noChangeArrowheads="1"/>
          </p:cNvSpPr>
          <p:nvPr/>
        </p:nvSpPr>
        <p:spPr bwMode="auto">
          <a:xfrm>
            <a:off x="4810944" y="1062542"/>
            <a:ext cx="3909694" cy="15696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Reduce Inhibition</a:t>
            </a:r>
            <a:endParaRPr lang="en-US" sz="32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endParaRPr lang="en-US" sz="32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Take out </a:t>
            </a:r>
            <a:r>
              <a:rPr lang="en-US" sz="32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l</a:t>
            </a:r>
            <a:r>
              <a:rPr lang="en-US" sz="32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exical units</a:t>
            </a:r>
            <a:endParaRPr lang="en-US" sz="32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90" name="Text Box 64"/>
          <p:cNvSpPr txBox="1">
            <a:spLocks noChangeArrowheads="1"/>
          </p:cNvSpPr>
          <p:nvPr/>
        </p:nvSpPr>
        <p:spPr bwMode="auto">
          <a:xfrm>
            <a:off x="6145178" y="3062128"/>
            <a:ext cx="2873737" cy="304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Can still learn</a:t>
            </a:r>
          </a:p>
          <a:p>
            <a:endParaRPr lang="en-US" sz="32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Doesn’t show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Mutual exclusivity anymore</a:t>
            </a:r>
            <a:endParaRPr lang="en-US" sz="32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 animBg="1"/>
      <p:bldP spid="90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821"/>
            <a:ext cx="8229600" cy="465125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Halberda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Novel Voice </a:t>
            </a:r>
            <a:r>
              <a:rPr lang="en-US" dirty="0" smtClean="0">
                <a:sym typeface="Wingdings"/>
              </a:rPr>
              <a:t> look to novel face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>
                <a:sym typeface="Wingdings"/>
              </a:rPr>
              <a:t>Bion</a:t>
            </a:r>
            <a:r>
              <a:rPr lang="en-US" dirty="0" smtClean="0">
                <a:sym typeface="Wingdings"/>
              </a:rPr>
              <a:t>, MacDonald, Fernald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Novel animal sound  look to novel animal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Disambiguation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91989" y="4046310"/>
            <a:ext cx="1371053" cy="753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/>
              <a:t>Roke</a:t>
            </a:r>
            <a:endParaRPr lang="en-US" sz="4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096479" y="1633799"/>
            <a:ext cx="5427323" cy="1976971"/>
            <a:chOff x="2096479" y="1633799"/>
            <a:chExt cx="5427323" cy="1976971"/>
          </a:xfrm>
        </p:grpSpPr>
        <p:pic>
          <p:nvPicPr>
            <p:cNvPr id="10" name="Picture 44" descr="b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479" y="1690961"/>
              <a:ext cx="1831602" cy="186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10000" contrast="20000"/>
            </a:blip>
            <a:srcRect l="61667"/>
            <a:stretch/>
          </p:blipFill>
          <p:spPr bwMode="auto">
            <a:xfrm>
              <a:off x="4947147" y="1633799"/>
              <a:ext cx="2576655" cy="1976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" name="Oval Callout 11"/>
          <p:cNvSpPr/>
          <p:nvPr/>
        </p:nvSpPr>
        <p:spPr>
          <a:xfrm>
            <a:off x="426956" y="3864895"/>
            <a:ext cx="2901119" cy="1116769"/>
          </a:xfrm>
          <a:prstGeom prst="wedgeEllipseCallout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3829609" y="3979611"/>
            <a:ext cx="1257030" cy="1472184"/>
            <a:chOff x="2945695" y="4205409"/>
            <a:chExt cx="766334" cy="897500"/>
          </a:xfrm>
        </p:grpSpPr>
        <p:sp>
          <p:nvSpPr>
            <p:cNvPr id="13" name="Oval 12"/>
            <p:cNvSpPr/>
            <p:nvPr/>
          </p:nvSpPr>
          <p:spPr>
            <a:xfrm>
              <a:off x="2945695" y="4358397"/>
              <a:ext cx="766334" cy="744512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235060" y="4205409"/>
              <a:ext cx="189047" cy="170574"/>
              <a:chOff x="3218651" y="4215254"/>
              <a:chExt cx="189047" cy="170574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3218651" y="4215909"/>
                <a:ext cx="98207" cy="16991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3309491" y="4215254"/>
                <a:ext cx="98207" cy="16991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Arc 47"/>
            <p:cNvSpPr/>
            <p:nvPr/>
          </p:nvSpPr>
          <p:spPr>
            <a:xfrm rot="7797978">
              <a:off x="3088064" y="4322754"/>
              <a:ext cx="210028" cy="239567"/>
            </a:xfrm>
            <a:prstGeom prst="arc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rot="7797978">
              <a:off x="3345488" y="4322754"/>
              <a:ext cx="210028" cy="239567"/>
            </a:xfrm>
            <a:prstGeom prst="arc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/>
        </p:nvGrpSpPr>
        <p:grpSpPr>
          <a:xfrm rot="1447377">
            <a:off x="3876705" y="4005391"/>
            <a:ext cx="1250423" cy="1464421"/>
            <a:chOff x="2945695" y="4205409"/>
            <a:chExt cx="766334" cy="897500"/>
          </a:xfrm>
        </p:grpSpPr>
        <p:sp>
          <p:nvSpPr>
            <p:cNvPr id="60" name="Oval 59"/>
            <p:cNvSpPr/>
            <p:nvPr/>
          </p:nvSpPr>
          <p:spPr>
            <a:xfrm>
              <a:off x="2945695" y="4358397"/>
              <a:ext cx="766334" cy="744512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235060" y="4205409"/>
              <a:ext cx="189047" cy="170574"/>
              <a:chOff x="3218651" y="4215254"/>
              <a:chExt cx="189047" cy="170574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3218651" y="4215909"/>
                <a:ext cx="98207" cy="16991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3309491" y="4215254"/>
                <a:ext cx="98207" cy="16991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Arc 61"/>
            <p:cNvSpPr/>
            <p:nvPr/>
          </p:nvSpPr>
          <p:spPr>
            <a:xfrm rot="7797978">
              <a:off x="3088064" y="4322754"/>
              <a:ext cx="210028" cy="239567"/>
            </a:xfrm>
            <a:prstGeom prst="arc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7797978">
              <a:off x="3345488" y="4322754"/>
              <a:ext cx="210028" cy="239567"/>
            </a:xfrm>
            <a:prstGeom prst="arc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66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96505" y="6492875"/>
            <a:ext cx="1367061" cy="365125"/>
          </a:xfrm>
        </p:spPr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 rot="5400000">
            <a:off x="5882331" y="1244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 rot="5400000">
            <a:off x="5883919" y="1625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 rot="5400000">
            <a:off x="5883919" y="2006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 rot="5400000">
            <a:off x="5883919" y="238546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 rot="5400000">
            <a:off x="5883919" y="2768048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 rot="5400000">
            <a:off x="5883919" y="3149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 rot="5400000">
            <a:off x="2594619" y="1245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 rot="5400000">
            <a:off x="2596206" y="162663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 rot="5400000">
            <a:off x="2596206" y="2007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 rot="5400000">
            <a:off x="2596206" y="2387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 rot="5400000">
            <a:off x="2596206" y="2769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8249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24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6631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080644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5499744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 rot="5400000">
            <a:off x="2596206" y="3150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V="1">
            <a:off x="2959744" y="1215472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2959744" y="1215473"/>
            <a:ext cx="2228850" cy="173831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2966095" y="1215473"/>
            <a:ext cx="1822450" cy="136366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2959744" y="1231347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V="1">
            <a:off x="2972444" y="1215472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 flipV="1">
            <a:off x="2921644" y="1232935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 flipV="1">
            <a:off x="3194694" y="1226585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 flipV="1">
            <a:off x="3990032" y="1224998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H="1" flipV="1">
            <a:off x="4390082" y="1224998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flipH="1" flipV="1">
            <a:off x="4823469" y="1240873"/>
            <a:ext cx="1039813" cy="86995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 flipH="1" flipV="1">
            <a:off x="5253682" y="1224998"/>
            <a:ext cx="614362" cy="523875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flipH="1" flipV="1">
            <a:off x="5621982" y="1224998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Text Box 53"/>
          <p:cNvSpPr txBox="1">
            <a:spLocks noChangeArrowheads="1"/>
          </p:cNvSpPr>
          <p:nvPr/>
        </p:nvSpPr>
        <p:spPr bwMode="auto">
          <a:xfrm>
            <a:off x="0" y="1862003"/>
            <a:ext cx="16479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7337795" y="1862003"/>
            <a:ext cx="16556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52" name="Text Box 56"/>
          <p:cNvSpPr txBox="1">
            <a:spLocks noChangeArrowheads="1"/>
          </p:cNvSpPr>
          <p:nvPr/>
        </p:nvSpPr>
        <p:spPr bwMode="auto">
          <a:xfrm>
            <a:off x="2259075" y="-39350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53" name="Group 57"/>
          <p:cNvGrpSpPr>
            <a:grpSpLocks/>
          </p:cNvGrpSpPr>
          <p:nvPr/>
        </p:nvGrpSpPr>
        <p:grpSpPr bwMode="auto">
          <a:xfrm>
            <a:off x="3523307" y="909085"/>
            <a:ext cx="2076450" cy="1588"/>
            <a:chOff x="1461" y="1620"/>
            <a:chExt cx="1308" cy="1"/>
          </a:xfrm>
        </p:grpSpPr>
        <p:cxnSp>
          <p:nvCxnSpPr>
            <p:cNvPr id="54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90" name="Group 89"/>
          <p:cNvGrpSpPr/>
          <p:nvPr/>
        </p:nvGrpSpPr>
        <p:grpSpPr>
          <a:xfrm>
            <a:off x="1691129" y="1131289"/>
            <a:ext cx="826610" cy="2682935"/>
            <a:chOff x="3556645" y="2778176"/>
            <a:chExt cx="826610" cy="2682935"/>
          </a:xfrm>
        </p:grpSpPr>
        <p:sp>
          <p:nvSpPr>
            <p:cNvPr id="43" name="Text Box 44"/>
            <p:cNvSpPr txBox="1">
              <a:spLocks noChangeArrowheads="1"/>
            </p:cNvSpPr>
            <p:nvPr/>
          </p:nvSpPr>
          <p:spPr bwMode="auto">
            <a:xfrm>
              <a:off x="3639989" y="4699051"/>
              <a:ext cx="6599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44" name="Text Box 45"/>
            <p:cNvSpPr txBox="1">
              <a:spLocks noChangeArrowheads="1"/>
            </p:cNvSpPr>
            <p:nvPr/>
          </p:nvSpPr>
          <p:spPr bwMode="auto">
            <a:xfrm>
              <a:off x="3677935" y="4314876"/>
              <a:ext cx="58403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45" name="Text Box 46"/>
            <p:cNvSpPr txBox="1">
              <a:spLocks noChangeArrowheads="1"/>
            </p:cNvSpPr>
            <p:nvPr/>
          </p:nvSpPr>
          <p:spPr bwMode="auto">
            <a:xfrm>
              <a:off x="3642243" y="3168698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46" name="Text Box 47"/>
            <p:cNvSpPr txBox="1">
              <a:spLocks noChangeArrowheads="1"/>
            </p:cNvSpPr>
            <p:nvPr/>
          </p:nvSpPr>
          <p:spPr bwMode="auto">
            <a:xfrm>
              <a:off x="3556645" y="3527476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sp>
          <p:nvSpPr>
            <p:cNvPr id="47" name="Text Box 48"/>
            <p:cNvSpPr txBox="1">
              <a:spLocks noChangeArrowheads="1"/>
            </p:cNvSpPr>
            <p:nvPr/>
          </p:nvSpPr>
          <p:spPr bwMode="auto">
            <a:xfrm>
              <a:off x="3635105" y="3924354"/>
              <a:ext cx="66969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3642243" y="2778176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66" name="Text Box 44"/>
            <p:cNvSpPr txBox="1">
              <a:spLocks noChangeArrowheads="1"/>
            </p:cNvSpPr>
            <p:nvPr/>
          </p:nvSpPr>
          <p:spPr bwMode="auto">
            <a:xfrm>
              <a:off x="3611498" y="5061001"/>
              <a:ext cx="71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roke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pic>
        <p:nvPicPr>
          <p:cNvPr id="40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07" y="1536148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4" y="2743132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41655" y="1151269"/>
            <a:ext cx="863924" cy="2821810"/>
            <a:chOff x="8032199" y="1971404"/>
            <a:chExt cx="863924" cy="2821810"/>
          </a:xfrm>
        </p:grpSpPr>
        <p:pic>
          <p:nvPicPr>
            <p:cNvPr id="39" name="Picture 39" descr="t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199" y="1971404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098" y="3085549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185757" y="3825708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85" y="2815950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61667"/>
            <a:stretch/>
          </p:blipFill>
          <p:spPr bwMode="auto">
            <a:xfrm>
              <a:off x="8127449" y="4388829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9" name="Oval 20"/>
          <p:cNvSpPr>
            <a:spLocks noChangeArrowheads="1"/>
          </p:cNvSpPr>
          <p:nvPr/>
        </p:nvSpPr>
        <p:spPr bwMode="auto">
          <a:xfrm>
            <a:off x="297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097063" y="922579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94" name="Straight Connector 93"/>
          <p:cNvCxnSpPr/>
          <p:nvPr/>
        </p:nvCxnSpPr>
        <p:spPr>
          <a:xfrm flipV="1">
            <a:off x="2931169" y="1223410"/>
            <a:ext cx="655638" cy="2495553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586807" y="1223410"/>
            <a:ext cx="2278064" cy="2501903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957983" y="4015347"/>
            <a:ext cx="1004392" cy="737155"/>
            <a:chOff x="5957983" y="4015347"/>
            <a:chExt cx="1004392" cy="737155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0"/>
            <a:srcRect l="23746"/>
            <a:stretch/>
          </p:blipFill>
          <p:spPr>
            <a:xfrm>
              <a:off x="6490732" y="4318619"/>
              <a:ext cx="471643" cy="43388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7875" y="4015347"/>
              <a:ext cx="372619" cy="320268"/>
            </a:xfrm>
            <a:prstGeom prst="rect">
              <a:avLst/>
            </a:prstGeom>
          </p:spPr>
        </p:pic>
        <p:sp>
          <p:nvSpPr>
            <p:cNvPr id="88" name="Oval 9"/>
            <p:cNvSpPr>
              <a:spLocks noChangeArrowheads="1"/>
            </p:cNvSpPr>
            <p:nvPr/>
          </p:nvSpPr>
          <p:spPr bwMode="auto">
            <a:xfrm rot="5400000">
              <a:off x="5972270" y="4009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10"/>
            <p:cNvSpPr>
              <a:spLocks noChangeArrowheads="1"/>
            </p:cNvSpPr>
            <p:nvPr/>
          </p:nvSpPr>
          <p:spPr bwMode="auto">
            <a:xfrm rot="5400000">
              <a:off x="5973858" y="4390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Oval 14"/>
          <p:cNvSpPr>
            <a:spLocks noChangeArrowheads="1"/>
          </p:cNvSpPr>
          <p:nvPr/>
        </p:nvSpPr>
        <p:spPr bwMode="auto">
          <a:xfrm rot="5400000">
            <a:off x="5921808" y="357212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4"/>
          <p:cNvSpPr>
            <a:spLocks noChangeArrowheads="1"/>
          </p:cNvSpPr>
          <p:nvPr/>
        </p:nvSpPr>
        <p:spPr bwMode="auto">
          <a:xfrm rot="5400000">
            <a:off x="3409215" y="8928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4"/>
          <p:cNvSpPr>
            <a:spLocks noChangeArrowheads="1"/>
          </p:cNvSpPr>
          <p:nvPr/>
        </p:nvSpPr>
        <p:spPr bwMode="auto">
          <a:xfrm rot="5400000">
            <a:off x="2576405" y="3485080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55562" y="4735485"/>
            <a:ext cx="5308432" cy="2095052"/>
            <a:chOff x="1655562" y="4735485"/>
            <a:chExt cx="5308432" cy="2095052"/>
          </a:xfrm>
        </p:grpSpPr>
        <p:sp>
          <p:nvSpPr>
            <p:cNvPr id="91" name="Oval 11"/>
            <p:cNvSpPr>
              <a:spLocks noChangeArrowheads="1"/>
            </p:cNvSpPr>
            <p:nvPr/>
          </p:nvSpPr>
          <p:spPr bwMode="auto">
            <a:xfrm rot="5400000">
              <a:off x="5973858" y="4771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92" name="Oval 12"/>
            <p:cNvSpPr>
              <a:spLocks noChangeArrowheads="1"/>
            </p:cNvSpPr>
            <p:nvPr/>
          </p:nvSpPr>
          <p:spPr bwMode="auto">
            <a:xfrm rot="5400000">
              <a:off x="5973858" y="51509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13"/>
            <p:cNvSpPr>
              <a:spLocks noChangeArrowheads="1"/>
            </p:cNvSpPr>
            <p:nvPr/>
          </p:nvSpPr>
          <p:spPr bwMode="auto">
            <a:xfrm rot="5400000">
              <a:off x="5973858" y="55335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14"/>
            <p:cNvSpPr>
              <a:spLocks noChangeArrowheads="1"/>
            </p:cNvSpPr>
            <p:nvPr/>
          </p:nvSpPr>
          <p:spPr bwMode="auto">
            <a:xfrm rot="5400000">
              <a:off x="5973858" y="5914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9"/>
            <p:cNvSpPr>
              <a:spLocks noChangeArrowheads="1"/>
            </p:cNvSpPr>
            <p:nvPr/>
          </p:nvSpPr>
          <p:spPr bwMode="auto">
            <a:xfrm rot="5400000">
              <a:off x="5982680" y="63206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11"/>
            <p:cNvSpPr>
              <a:spLocks noChangeArrowheads="1"/>
            </p:cNvSpPr>
            <p:nvPr/>
          </p:nvSpPr>
          <p:spPr bwMode="auto">
            <a:xfrm rot="5400000">
              <a:off x="2616694" y="4933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04" name="Oval 12"/>
            <p:cNvSpPr>
              <a:spLocks noChangeArrowheads="1"/>
            </p:cNvSpPr>
            <p:nvPr/>
          </p:nvSpPr>
          <p:spPr bwMode="auto">
            <a:xfrm rot="5400000">
              <a:off x="2616694" y="53131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3"/>
            <p:cNvSpPr>
              <a:spLocks noChangeArrowheads="1"/>
            </p:cNvSpPr>
            <p:nvPr/>
          </p:nvSpPr>
          <p:spPr bwMode="auto">
            <a:xfrm rot="5400000">
              <a:off x="2616694" y="56957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4"/>
            <p:cNvSpPr>
              <a:spLocks noChangeArrowheads="1"/>
            </p:cNvSpPr>
            <p:nvPr/>
          </p:nvSpPr>
          <p:spPr bwMode="auto">
            <a:xfrm rot="5400000">
              <a:off x="2616694" y="6076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9"/>
            <p:cNvSpPr>
              <a:spLocks noChangeArrowheads="1"/>
            </p:cNvSpPr>
            <p:nvPr/>
          </p:nvSpPr>
          <p:spPr bwMode="auto">
            <a:xfrm rot="5400000">
              <a:off x="2625516" y="64828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0" name="Picture 109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54" t="17671" r="31585" b="58621"/>
            <a:stretch/>
          </p:blipFill>
          <p:spPr>
            <a:xfrm>
              <a:off x="6367329" y="4735485"/>
              <a:ext cx="311841" cy="437947"/>
            </a:xfrm>
            <a:prstGeom prst="rect">
              <a:avLst/>
            </a:prstGeom>
          </p:spPr>
        </p:pic>
        <p:pic>
          <p:nvPicPr>
            <p:cNvPr id="111" name="Picture 110" descr="IMG_0028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7" t="13091" r="34271" b="39014"/>
            <a:stretch/>
          </p:blipFill>
          <p:spPr>
            <a:xfrm>
              <a:off x="6604122" y="5068942"/>
              <a:ext cx="359872" cy="438912"/>
            </a:xfrm>
            <a:prstGeom prst="rect">
              <a:avLst/>
            </a:prstGeom>
          </p:spPr>
        </p:pic>
        <p:pic>
          <p:nvPicPr>
            <p:cNvPr id="112" name="Picture 111" descr="IMG_0142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8" r="34630" b="32533"/>
            <a:stretch/>
          </p:blipFill>
          <p:spPr>
            <a:xfrm>
              <a:off x="6331916" y="6284671"/>
              <a:ext cx="431226" cy="43891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16159" y="5825710"/>
              <a:ext cx="292608" cy="438912"/>
            </a:xfrm>
            <a:prstGeom prst="rect">
              <a:avLst/>
            </a:prstGeom>
          </p:spPr>
        </p:pic>
        <p:pic>
          <p:nvPicPr>
            <p:cNvPr id="113" name="Picture 112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7" t="31680" r="39936" b="47127"/>
            <a:stretch/>
          </p:blipFill>
          <p:spPr>
            <a:xfrm>
              <a:off x="6297980" y="5458561"/>
              <a:ext cx="394238" cy="438912"/>
            </a:xfrm>
            <a:prstGeom prst="rect">
              <a:avLst/>
            </a:prstGeom>
          </p:spPr>
        </p:pic>
        <p:sp>
          <p:nvSpPr>
            <p:cNvPr id="116" name="Text Box 44"/>
            <p:cNvSpPr txBox="1">
              <a:spLocks noChangeArrowheads="1"/>
            </p:cNvSpPr>
            <p:nvPr/>
          </p:nvSpPr>
          <p:spPr bwMode="auto">
            <a:xfrm>
              <a:off x="1734085" y="6400162"/>
              <a:ext cx="74069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Nick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7" name="Text Box 45"/>
            <p:cNvSpPr txBox="1">
              <a:spLocks noChangeArrowheads="1"/>
            </p:cNvSpPr>
            <p:nvPr/>
          </p:nvSpPr>
          <p:spPr bwMode="auto">
            <a:xfrm>
              <a:off x="1737812" y="4851922"/>
              <a:ext cx="7332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Alek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8" name="Text Box 46"/>
            <p:cNvSpPr txBox="1">
              <a:spLocks noChangeArrowheads="1"/>
            </p:cNvSpPr>
            <p:nvPr/>
          </p:nvSpPr>
          <p:spPr bwMode="auto">
            <a:xfrm>
              <a:off x="1669777" y="5645852"/>
              <a:ext cx="8693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Linda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9" name="Text Box 47"/>
            <p:cNvSpPr txBox="1">
              <a:spLocks noChangeArrowheads="1"/>
            </p:cNvSpPr>
            <p:nvPr/>
          </p:nvSpPr>
          <p:spPr bwMode="auto">
            <a:xfrm>
              <a:off x="1655562" y="6051662"/>
              <a:ext cx="8977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Kadin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21" name="Text Box 49"/>
            <p:cNvSpPr txBox="1">
              <a:spLocks noChangeArrowheads="1"/>
            </p:cNvSpPr>
            <p:nvPr/>
          </p:nvSpPr>
          <p:spPr bwMode="auto">
            <a:xfrm>
              <a:off x="1662763" y="5267087"/>
              <a:ext cx="8833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Katya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5227" y="3776683"/>
            <a:ext cx="1599130" cy="1131280"/>
            <a:chOff x="1365227" y="3776683"/>
            <a:chExt cx="1599130" cy="1131280"/>
          </a:xfrm>
        </p:grpSpPr>
        <p:sp>
          <p:nvSpPr>
            <p:cNvPr id="83" name="Text Box 46"/>
            <p:cNvSpPr txBox="1">
              <a:spLocks noChangeArrowheads="1"/>
            </p:cNvSpPr>
            <p:nvPr/>
          </p:nvSpPr>
          <p:spPr bwMode="auto">
            <a:xfrm>
              <a:off x="1719683" y="4132365"/>
              <a:ext cx="76950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woof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1365227" y="3776683"/>
              <a:ext cx="1478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s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lurp slurp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87" name="Text Box 44"/>
            <p:cNvSpPr txBox="1">
              <a:spLocks noChangeArrowheads="1"/>
            </p:cNvSpPr>
            <p:nvPr/>
          </p:nvSpPr>
          <p:spPr bwMode="auto">
            <a:xfrm>
              <a:off x="1436377" y="4507853"/>
              <a:ext cx="13361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 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</a:t>
              </a:r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 cha</a:t>
              </a:r>
              <a:endParaRPr lang="en-US" sz="16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01" name="Oval 9"/>
            <p:cNvSpPr>
              <a:spLocks noChangeArrowheads="1"/>
            </p:cNvSpPr>
            <p:nvPr/>
          </p:nvSpPr>
          <p:spPr bwMode="auto">
            <a:xfrm rot="5400000">
              <a:off x="2615106" y="4171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 rot="5400000">
              <a:off x="2616694" y="4552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9"/>
            <p:cNvSpPr>
              <a:spLocks noChangeArrowheads="1"/>
            </p:cNvSpPr>
            <p:nvPr/>
          </p:nvSpPr>
          <p:spPr bwMode="auto">
            <a:xfrm rot="5400000">
              <a:off x="2601532" y="382505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402992" y="2453469"/>
            <a:ext cx="2211457" cy="3173004"/>
            <a:chOff x="3402992" y="2453469"/>
            <a:chExt cx="2211457" cy="3173004"/>
          </a:xfrm>
        </p:grpSpPr>
        <p:cxnSp>
          <p:nvCxnSpPr>
            <p:cNvPr id="125" name="Straight Arrow Connector 124"/>
            <p:cNvCxnSpPr/>
            <p:nvPr/>
          </p:nvCxnSpPr>
          <p:spPr>
            <a:xfrm flipV="1">
              <a:off x="3402992" y="2465798"/>
              <a:ext cx="949386" cy="315622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4524993" y="2453469"/>
              <a:ext cx="1089456" cy="317300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31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821"/>
            <a:ext cx="8229600" cy="465125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ym typeface="Wingdings"/>
              </a:rPr>
              <a:t>Suanda</a:t>
            </a:r>
            <a:r>
              <a:rPr lang="en-US" dirty="0" smtClean="0">
                <a:sym typeface="Wingdings"/>
              </a:rPr>
              <a:t> &amp; </a:t>
            </a:r>
            <a:r>
              <a:rPr lang="en-US" dirty="0" err="1" smtClean="0">
                <a:sym typeface="Wingdings"/>
              </a:rPr>
              <a:t>Namy</a:t>
            </a: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Novel gestures  look to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FAMILIAR</a:t>
            </a:r>
            <a:r>
              <a:rPr lang="en-US" dirty="0" smtClean="0">
                <a:sym typeface="Wingdings"/>
              </a:rPr>
              <a:t> object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Model tells us either not same lexical units or not inhibited to the same degree.</a:t>
            </a:r>
          </a:p>
          <a:p>
            <a:r>
              <a:rPr lang="en-US" dirty="0" smtClean="0">
                <a:sym typeface="Wingdings"/>
              </a:rPr>
              <a:t>But children will map gestures to objects at this age.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96505" y="6492875"/>
            <a:ext cx="1367061" cy="365125"/>
          </a:xfrm>
        </p:spPr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 rot="5400000">
            <a:off x="5882331" y="1244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 rot="5400000">
            <a:off x="5883919" y="1625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 rot="5400000">
            <a:off x="5883919" y="2006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 rot="5400000">
            <a:off x="5883919" y="238546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 rot="5400000">
            <a:off x="5883919" y="2768048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 rot="5400000">
            <a:off x="5883919" y="3149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 rot="5400000">
            <a:off x="2594619" y="1245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 rot="5400000">
            <a:off x="2596206" y="162663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 rot="5400000">
            <a:off x="2596206" y="2007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 rot="5400000">
            <a:off x="2596206" y="2387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 rot="5400000">
            <a:off x="2596206" y="2769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8249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24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6631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080644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5499744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 rot="5400000">
            <a:off x="2596206" y="3150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V="1">
            <a:off x="2959744" y="1215472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2959744" y="1215473"/>
            <a:ext cx="2228850" cy="173831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2966095" y="1215473"/>
            <a:ext cx="1822450" cy="136366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2959744" y="1231347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V="1">
            <a:off x="2972444" y="1215472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 flipV="1">
            <a:off x="2921644" y="1232935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 flipV="1">
            <a:off x="3194694" y="1226585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 flipV="1">
            <a:off x="3990032" y="1224998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H="1" flipV="1">
            <a:off x="4390082" y="1224998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flipH="1" flipV="1">
            <a:off x="4823469" y="1240873"/>
            <a:ext cx="1039813" cy="86995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 flipH="1" flipV="1">
            <a:off x="5253682" y="1224998"/>
            <a:ext cx="614362" cy="523875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flipH="1" flipV="1">
            <a:off x="5621982" y="1224998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Text Box 53"/>
          <p:cNvSpPr txBox="1">
            <a:spLocks noChangeArrowheads="1"/>
          </p:cNvSpPr>
          <p:nvPr/>
        </p:nvSpPr>
        <p:spPr bwMode="auto">
          <a:xfrm>
            <a:off x="0" y="1862003"/>
            <a:ext cx="16479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7337795" y="1862003"/>
            <a:ext cx="16556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52" name="Text Box 56"/>
          <p:cNvSpPr txBox="1">
            <a:spLocks noChangeArrowheads="1"/>
          </p:cNvSpPr>
          <p:nvPr/>
        </p:nvSpPr>
        <p:spPr bwMode="auto">
          <a:xfrm>
            <a:off x="2259075" y="-39350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53" name="Group 57"/>
          <p:cNvGrpSpPr>
            <a:grpSpLocks/>
          </p:cNvGrpSpPr>
          <p:nvPr/>
        </p:nvGrpSpPr>
        <p:grpSpPr bwMode="auto">
          <a:xfrm>
            <a:off x="3523307" y="909085"/>
            <a:ext cx="2076450" cy="1588"/>
            <a:chOff x="1461" y="1620"/>
            <a:chExt cx="1308" cy="1"/>
          </a:xfrm>
        </p:grpSpPr>
        <p:cxnSp>
          <p:nvCxnSpPr>
            <p:cNvPr id="54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90" name="Group 89"/>
          <p:cNvGrpSpPr/>
          <p:nvPr/>
        </p:nvGrpSpPr>
        <p:grpSpPr>
          <a:xfrm>
            <a:off x="1691129" y="1131289"/>
            <a:ext cx="826610" cy="2682935"/>
            <a:chOff x="3556645" y="2778176"/>
            <a:chExt cx="826610" cy="2682935"/>
          </a:xfrm>
        </p:grpSpPr>
        <p:sp>
          <p:nvSpPr>
            <p:cNvPr id="43" name="Text Box 44"/>
            <p:cNvSpPr txBox="1">
              <a:spLocks noChangeArrowheads="1"/>
            </p:cNvSpPr>
            <p:nvPr/>
          </p:nvSpPr>
          <p:spPr bwMode="auto">
            <a:xfrm>
              <a:off x="3639989" y="4699051"/>
              <a:ext cx="6599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44" name="Text Box 45"/>
            <p:cNvSpPr txBox="1">
              <a:spLocks noChangeArrowheads="1"/>
            </p:cNvSpPr>
            <p:nvPr/>
          </p:nvSpPr>
          <p:spPr bwMode="auto">
            <a:xfrm>
              <a:off x="3677935" y="4314876"/>
              <a:ext cx="58403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45" name="Text Box 46"/>
            <p:cNvSpPr txBox="1">
              <a:spLocks noChangeArrowheads="1"/>
            </p:cNvSpPr>
            <p:nvPr/>
          </p:nvSpPr>
          <p:spPr bwMode="auto">
            <a:xfrm>
              <a:off x="3642243" y="3168698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46" name="Text Box 47"/>
            <p:cNvSpPr txBox="1">
              <a:spLocks noChangeArrowheads="1"/>
            </p:cNvSpPr>
            <p:nvPr/>
          </p:nvSpPr>
          <p:spPr bwMode="auto">
            <a:xfrm>
              <a:off x="3556645" y="3527476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sp>
          <p:nvSpPr>
            <p:cNvPr id="47" name="Text Box 48"/>
            <p:cNvSpPr txBox="1">
              <a:spLocks noChangeArrowheads="1"/>
            </p:cNvSpPr>
            <p:nvPr/>
          </p:nvSpPr>
          <p:spPr bwMode="auto">
            <a:xfrm>
              <a:off x="3635105" y="3924354"/>
              <a:ext cx="66969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3642243" y="2778176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66" name="Text Box 44"/>
            <p:cNvSpPr txBox="1">
              <a:spLocks noChangeArrowheads="1"/>
            </p:cNvSpPr>
            <p:nvPr/>
          </p:nvSpPr>
          <p:spPr bwMode="auto">
            <a:xfrm>
              <a:off x="3611498" y="5061001"/>
              <a:ext cx="71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roke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pic>
        <p:nvPicPr>
          <p:cNvPr id="40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07" y="1536148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4" y="2743132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41655" y="1151269"/>
            <a:ext cx="863924" cy="2821810"/>
            <a:chOff x="8032199" y="1971404"/>
            <a:chExt cx="863924" cy="2821810"/>
          </a:xfrm>
        </p:grpSpPr>
        <p:pic>
          <p:nvPicPr>
            <p:cNvPr id="39" name="Picture 39" descr="t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199" y="1971404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098" y="3085549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201757" y="3811546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85" y="2815950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61667"/>
            <a:stretch/>
          </p:blipFill>
          <p:spPr bwMode="auto">
            <a:xfrm>
              <a:off x="8127449" y="4388829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9" name="Oval 20"/>
          <p:cNvSpPr>
            <a:spLocks noChangeArrowheads="1"/>
          </p:cNvSpPr>
          <p:nvPr/>
        </p:nvSpPr>
        <p:spPr bwMode="auto">
          <a:xfrm>
            <a:off x="297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097063" y="922579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94" name="Straight Connector 93"/>
          <p:cNvCxnSpPr/>
          <p:nvPr/>
        </p:nvCxnSpPr>
        <p:spPr>
          <a:xfrm flipV="1">
            <a:off x="2931169" y="1223410"/>
            <a:ext cx="655638" cy="2495553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586807" y="1223410"/>
            <a:ext cx="2278064" cy="2501903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957983" y="4015347"/>
            <a:ext cx="1004392" cy="737155"/>
            <a:chOff x="5957983" y="4015347"/>
            <a:chExt cx="1004392" cy="737155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0"/>
            <a:srcRect l="23746"/>
            <a:stretch/>
          </p:blipFill>
          <p:spPr>
            <a:xfrm>
              <a:off x="6490732" y="4318619"/>
              <a:ext cx="471643" cy="43388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7875" y="4015347"/>
              <a:ext cx="372619" cy="320268"/>
            </a:xfrm>
            <a:prstGeom prst="rect">
              <a:avLst/>
            </a:prstGeom>
          </p:spPr>
        </p:pic>
        <p:sp>
          <p:nvSpPr>
            <p:cNvPr id="88" name="Oval 9"/>
            <p:cNvSpPr>
              <a:spLocks noChangeArrowheads="1"/>
            </p:cNvSpPr>
            <p:nvPr/>
          </p:nvSpPr>
          <p:spPr bwMode="auto">
            <a:xfrm rot="5400000">
              <a:off x="5972270" y="4009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10"/>
            <p:cNvSpPr>
              <a:spLocks noChangeArrowheads="1"/>
            </p:cNvSpPr>
            <p:nvPr/>
          </p:nvSpPr>
          <p:spPr bwMode="auto">
            <a:xfrm rot="5400000">
              <a:off x="5973858" y="4390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Oval 14"/>
          <p:cNvSpPr>
            <a:spLocks noChangeArrowheads="1"/>
          </p:cNvSpPr>
          <p:nvPr/>
        </p:nvSpPr>
        <p:spPr bwMode="auto">
          <a:xfrm rot="5400000">
            <a:off x="5921808" y="357212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4"/>
          <p:cNvSpPr>
            <a:spLocks noChangeArrowheads="1"/>
          </p:cNvSpPr>
          <p:nvPr/>
        </p:nvSpPr>
        <p:spPr bwMode="auto">
          <a:xfrm rot="5400000">
            <a:off x="3409215" y="8928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4"/>
          <p:cNvSpPr>
            <a:spLocks noChangeArrowheads="1"/>
          </p:cNvSpPr>
          <p:nvPr/>
        </p:nvSpPr>
        <p:spPr bwMode="auto">
          <a:xfrm rot="5400000">
            <a:off x="2576405" y="3485080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55562" y="4735485"/>
            <a:ext cx="5308432" cy="2095052"/>
            <a:chOff x="1655562" y="4735485"/>
            <a:chExt cx="5308432" cy="2095052"/>
          </a:xfrm>
        </p:grpSpPr>
        <p:sp>
          <p:nvSpPr>
            <p:cNvPr id="91" name="Oval 11"/>
            <p:cNvSpPr>
              <a:spLocks noChangeArrowheads="1"/>
            </p:cNvSpPr>
            <p:nvPr/>
          </p:nvSpPr>
          <p:spPr bwMode="auto">
            <a:xfrm rot="5400000">
              <a:off x="5973858" y="4771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92" name="Oval 12"/>
            <p:cNvSpPr>
              <a:spLocks noChangeArrowheads="1"/>
            </p:cNvSpPr>
            <p:nvPr/>
          </p:nvSpPr>
          <p:spPr bwMode="auto">
            <a:xfrm rot="5400000">
              <a:off x="5973858" y="51509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13"/>
            <p:cNvSpPr>
              <a:spLocks noChangeArrowheads="1"/>
            </p:cNvSpPr>
            <p:nvPr/>
          </p:nvSpPr>
          <p:spPr bwMode="auto">
            <a:xfrm rot="5400000">
              <a:off x="5973858" y="55335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14"/>
            <p:cNvSpPr>
              <a:spLocks noChangeArrowheads="1"/>
            </p:cNvSpPr>
            <p:nvPr/>
          </p:nvSpPr>
          <p:spPr bwMode="auto">
            <a:xfrm rot="5400000">
              <a:off x="5973858" y="5914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9"/>
            <p:cNvSpPr>
              <a:spLocks noChangeArrowheads="1"/>
            </p:cNvSpPr>
            <p:nvPr/>
          </p:nvSpPr>
          <p:spPr bwMode="auto">
            <a:xfrm rot="5400000">
              <a:off x="5982680" y="63206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11"/>
            <p:cNvSpPr>
              <a:spLocks noChangeArrowheads="1"/>
            </p:cNvSpPr>
            <p:nvPr/>
          </p:nvSpPr>
          <p:spPr bwMode="auto">
            <a:xfrm rot="5400000">
              <a:off x="2616694" y="4933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04" name="Oval 12"/>
            <p:cNvSpPr>
              <a:spLocks noChangeArrowheads="1"/>
            </p:cNvSpPr>
            <p:nvPr/>
          </p:nvSpPr>
          <p:spPr bwMode="auto">
            <a:xfrm rot="5400000">
              <a:off x="2616694" y="53131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3"/>
            <p:cNvSpPr>
              <a:spLocks noChangeArrowheads="1"/>
            </p:cNvSpPr>
            <p:nvPr/>
          </p:nvSpPr>
          <p:spPr bwMode="auto">
            <a:xfrm rot="5400000">
              <a:off x="2616694" y="56957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4"/>
            <p:cNvSpPr>
              <a:spLocks noChangeArrowheads="1"/>
            </p:cNvSpPr>
            <p:nvPr/>
          </p:nvSpPr>
          <p:spPr bwMode="auto">
            <a:xfrm rot="5400000">
              <a:off x="2616694" y="6076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9"/>
            <p:cNvSpPr>
              <a:spLocks noChangeArrowheads="1"/>
            </p:cNvSpPr>
            <p:nvPr/>
          </p:nvSpPr>
          <p:spPr bwMode="auto">
            <a:xfrm rot="5400000">
              <a:off x="2625516" y="64828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0" name="Picture 109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54" t="17671" r="31585" b="58621"/>
            <a:stretch/>
          </p:blipFill>
          <p:spPr>
            <a:xfrm>
              <a:off x="6367329" y="4735485"/>
              <a:ext cx="311841" cy="437947"/>
            </a:xfrm>
            <a:prstGeom prst="rect">
              <a:avLst/>
            </a:prstGeom>
          </p:spPr>
        </p:pic>
        <p:pic>
          <p:nvPicPr>
            <p:cNvPr id="111" name="Picture 110" descr="IMG_0028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7" t="13091" r="34271" b="39014"/>
            <a:stretch/>
          </p:blipFill>
          <p:spPr>
            <a:xfrm>
              <a:off x="6604122" y="5068942"/>
              <a:ext cx="359872" cy="438912"/>
            </a:xfrm>
            <a:prstGeom prst="rect">
              <a:avLst/>
            </a:prstGeom>
          </p:spPr>
        </p:pic>
        <p:pic>
          <p:nvPicPr>
            <p:cNvPr id="112" name="Picture 111" descr="IMG_0142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8" r="34630" b="32533"/>
            <a:stretch/>
          </p:blipFill>
          <p:spPr>
            <a:xfrm>
              <a:off x="6331916" y="6284671"/>
              <a:ext cx="431226" cy="43891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16159" y="5825710"/>
              <a:ext cx="292608" cy="438912"/>
            </a:xfrm>
            <a:prstGeom prst="rect">
              <a:avLst/>
            </a:prstGeom>
          </p:spPr>
        </p:pic>
        <p:pic>
          <p:nvPicPr>
            <p:cNvPr id="113" name="Picture 112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7" t="31680" r="39936" b="47127"/>
            <a:stretch/>
          </p:blipFill>
          <p:spPr>
            <a:xfrm>
              <a:off x="6297980" y="5458561"/>
              <a:ext cx="394238" cy="438912"/>
            </a:xfrm>
            <a:prstGeom prst="rect">
              <a:avLst/>
            </a:prstGeom>
          </p:spPr>
        </p:pic>
        <p:sp>
          <p:nvSpPr>
            <p:cNvPr id="116" name="Text Box 44"/>
            <p:cNvSpPr txBox="1">
              <a:spLocks noChangeArrowheads="1"/>
            </p:cNvSpPr>
            <p:nvPr/>
          </p:nvSpPr>
          <p:spPr bwMode="auto">
            <a:xfrm>
              <a:off x="1734085" y="6400162"/>
              <a:ext cx="74069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Nick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7" name="Text Box 45"/>
            <p:cNvSpPr txBox="1">
              <a:spLocks noChangeArrowheads="1"/>
            </p:cNvSpPr>
            <p:nvPr/>
          </p:nvSpPr>
          <p:spPr bwMode="auto">
            <a:xfrm>
              <a:off x="1737812" y="4851922"/>
              <a:ext cx="7332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Alek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8" name="Text Box 46"/>
            <p:cNvSpPr txBox="1">
              <a:spLocks noChangeArrowheads="1"/>
            </p:cNvSpPr>
            <p:nvPr/>
          </p:nvSpPr>
          <p:spPr bwMode="auto">
            <a:xfrm>
              <a:off x="1669777" y="5645852"/>
              <a:ext cx="8693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Linda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9" name="Text Box 47"/>
            <p:cNvSpPr txBox="1">
              <a:spLocks noChangeArrowheads="1"/>
            </p:cNvSpPr>
            <p:nvPr/>
          </p:nvSpPr>
          <p:spPr bwMode="auto">
            <a:xfrm>
              <a:off x="1655562" y="6051662"/>
              <a:ext cx="8977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Kadin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21" name="Text Box 49"/>
            <p:cNvSpPr txBox="1">
              <a:spLocks noChangeArrowheads="1"/>
            </p:cNvSpPr>
            <p:nvPr/>
          </p:nvSpPr>
          <p:spPr bwMode="auto">
            <a:xfrm>
              <a:off x="1662763" y="5267087"/>
              <a:ext cx="8833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Katya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5227" y="3776683"/>
            <a:ext cx="1599130" cy="1131280"/>
            <a:chOff x="1365227" y="3776683"/>
            <a:chExt cx="1599130" cy="1131280"/>
          </a:xfrm>
        </p:grpSpPr>
        <p:sp>
          <p:nvSpPr>
            <p:cNvPr id="83" name="Text Box 46"/>
            <p:cNvSpPr txBox="1">
              <a:spLocks noChangeArrowheads="1"/>
            </p:cNvSpPr>
            <p:nvPr/>
          </p:nvSpPr>
          <p:spPr bwMode="auto">
            <a:xfrm>
              <a:off x="1719683" y="4132365"/>
              <a:ext cx="76950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woof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1365227" y="3776683"/>
              <a:ext cx="1478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s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lurp slurp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87" name="Text Box 44"/>
            <p:cNvSpPr txBox="1">
              <a:spLocks noChangeArrowheads="1"/>
            </p:cNvSpPr>
            <p:nvPr/>
          </p:nvSpPr>
          <p:spPr bwMode="auto">
            <a:xfrm>
              <a:off x="1436377" y="4507853"/>
              <a:ext cx="13361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 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</a:t>
              </a:r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 cha</a:t>
              </a:r>
              <a:endParaRPr lang="en-US" sz="16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01" name="Oval 9"/>
            <p:cNvSpPr>
              <a:spLocks noChangeArrowheads="1"/>
            </p:cNvSpPr>
            <p:nvPr/>
          </p:nvSpPr>
          <p:spPr bwMode="auto">
            <a:xfrm rot="5400000">
              <a:off x="2615106" y="4171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 rot="5400000">
              <a:off x="2616694" y="4552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9"/>
            <p:cNvSpPr>
              <a:spLocks noChangeArrowheads="1"/>
            </p:cNvSpPr>
            <p:nvPr/>
          </p:nvSpPr>
          <p:spPr bwMode="auto">
            <a:xfrm rot="5400000">
              <a:off x="2601532" y="382505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402992" y="2453469"/>
            <a:ext cx="2211457" cy="3173004"/>
            <a:chOff x="3402992" y="2453469"/>
            <a:chExt cx="2211457" cy="3173004"/>
          </a:xfrm>
        </p:grpSpPr>
        <p:cxnSp>
          <p:nvCxnSpPr>
            <p:cNvPr id="125" name="Straight Arrow Connector 124"/>
            <p:cNvCxnSpPr/>
            <p:nvPr/>
          </p:nvCxnSpPr>
          <p:spPr>
            <a:xfrm flipV="1">
              <a:off x="3402992" y="2465798"/>
              <a:ext cx="949386" cy="315622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4524993" y="2453469"/>
              <a:ext cx="1089456" cy="317300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3685411" y="5687917"/>
            <a:ext cx="1456423" cy="760144"/>
            <a:chOff x="2625058" y="5268732"/>
            <a:chExt cx="1456423" cy="760144"/>
          </a:xfrm>
        </p:grpSpPr>
        <p:sp>
          <p:nvSpPr>
            <p:cNvPr id="120" name="Oval 9"/>
            <p:cNvSpPr>
              <a:spLocks noChangeArrowheads="1"/>
            </p:cNvSpPr>
            <p:nvPr/>
          </p:nvSpPr>
          <p:spPr bwMode="auto">
            <a:xfrm>
              <a:off x="2645861" y="5270320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10"/>
            <p:cNvSpPr>
              <a:spLocks noChangeArrowheads="1"/>
            </p:cNvSpPr>
            <p:nvPr/>
          </p:nvSpPr>
          <p:spPr bwMode="auto">
            <a:xfrm>
              <a:off x="3022443" y="5268732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1"/>
            <p:cNvSpPr>
              <a:spLocks noChangeArrowheads="1"/>
            </p:cNvSpPr>
            <p:nvPr/>
          </p:nvSpPr>
          <p:spPr bwMode="auto">
            <a:xfrm>
              <a:off x="3386695" y="5268732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27" name="Oval 12"/>
            <p:cNvSpPr>
              <a:spLocks noChangeArrowheads="1"/>
            </p:cNvSpPr>
            <p:nvPr/>
          </p:nvSpPr>
          <p:spPr bwMode="auto">
            <a:xfrm>
              <a:off x="3738616" y="5272568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8" name="Picture 127" descr="images.jpe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058" y="5614079"/>
              <a:ext cx="378057" cy="402336"/>
            </a:xfrm>
            <a:prstGeom prst="rect">
              <a:avLst/>
            </a:prstGeom>
          </p:spPr>
        </p:pic>
        <p:pic>
          <p:nvPicPr>
            <p:cNvPr id="129" name="Picture 128" descr="images-7.jpe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224" y="5614079"/>
              <a:ext cx="323478" cy="402336"/>
            </a:xfrm>
            <a:prstGeom prst="rect">
              <a:avLst/>
            </a:prstGeom>
          </p:spPr>
        </p:pic>
        <p:pic>
          <p:nvPicPr>
            <p:cNvPr id="130" name="Picture 129" descr="images-4.jpeg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31"/>
            <a:stretch/>
          </p:blipFill>
          <p:spPr>
            <a:xfrm>
              <a:off x="3362227" y="5626408"/>
              <a:ext cx="350464" cy="402468"/>
            </a:xfrm>
            <a:prstGeom prst="rect">
              <a:avLst/>
            </a:prstGeom>
          </p:spPr>
        </p:pic>
        <p:pic>
          <p:nvPicPr>
            <p:cNvPr id="132" name="Picture 131" descr="images-2.jpe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2" r="4025"/>
            <a:stretch/>
          </p:blipFill>
          <p:spPr>
            <a:xfrm>
              <a:off x="3733699" y="5626408"/>
              <a:ext cx="347782" cy="402336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3872902" y="1425024"/>
            <a:ext cx="2034619" cy="4266729"/>
            <a:chOff x="3872902" y="1425024"/>
            <a:chExt cx="2034619" cy="4266729"/>
          </a:xfrm>
        </p:grpSpPr>
        <p:cxnSp>
          <p:nvCxnSpPr>
            <p:cNvPr id="64" name="Straight Connector 63"/>
            <p:cNvCxnSpPr>
              <a:stCxn id="120" idx="0"/>
              <a:endCxn id="9" idx="4"/>
            </p:cNvCxnSpPr>
            <p:nvPr/>
          </p:nvCxnSpPr>
          <p:spPr>
            <a:xfrm flipV="1">
              <a:off x="3872902" y="1425024"/>
              <a:ext cx="1995142" cy="4264481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122" idx="0"/>
              <a:endCxn id="11" idx="4"/>
            </p:cNvCxnSpPr>
            <p:nvPr/>
          </p:nvCxnSpPr>
          <p:spPr>
            <a:xfrm flipV="1">
              <a:off x="4249484" y="2187024"/>
              <a:ext cx="1620148" cy="35008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24" idx="0"/>
              <a:endCxn id="14" idx="4"/>
            </p:cNvCxnSpPr>
            <p:nvPr/>
          </p:nvCxnSpPr>
          <p:spPr>
            <a:xfrm flipV="1">
              <a:off x="4613736" y="3330024"/>
              <a:ext cx="1255896" cy="235789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27" idx="0"/>
              <a:endCxn id="107" idx="4"/>
            </p:cNvCxnSpPr>
            <p:nvPr/>
          </p:nvCxnSpPr>
          <p:spPr>
            <a:xfrm flipV="1">
              <a:off x="4965657" y="3753100"/>
              <a:ext cx="941864" cy="19386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 flipH="1">
            <a:off x="2952592" y="1417147"/>
            <a:ext cx="2034619" cy="4266729"/>
            <a:chOff x="3872902" y="1425024"/>
            <a:chExt cx="2034619" cy="4266729"/>
          </a:xfrm>
        </p:grpSpPr>
        <p:cxnSp>
          <p:nvCxnSpPr>
            <p:cNvPr id="134" name="Straight Connector 133"/>
            <p:cNvCxnSpPr/>
            <p:nvPr/>
          </p:nvCxnSpPr>
          <p:spPr>
            <a:xfrm flipV="1">
              <a:off x="3872902" y="1425024"/>
              <a:ext cx="1995142" cy="4264481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4249484" y="2187024"/>
              <a:ext cx="1620148" cy="35008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4613736" y="3330024"/>
              <a:ext cx="1255896" cy="235789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4965657" y="3753100"/>
              <a:ext cx="941864" cy="19386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92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96505" y="6492875"/>
            <a:ext cx="1367061" cy="365125"/>
          </a:xfrm>
        </p:spPr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 rot="5400000">
            <a:off x="5882331" y="1244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 rot="5400000">
            <a:off x="5883919" y="1625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 rot="5400000">
            <a:off x="5883919" y="2006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 rot="5400000">
            <a:off x="5883919" y="238546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 rot="5400000">
            <a:off x="5883919" y="2768048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 rot="5400000">
            <a:off x="5883919" y="3149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 rot="5400000">
            <a:off x="2594619" y="1245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 rot="5400000">
            <a:off x="2596206" y="162663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 rot="5400000">
            <a:off x="2596206" y="2007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 rot="5400000">
            <a:off x="2596206" y="2387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 rot="5400000">
            <a:off x="2596206" y="2769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8249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24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6631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080644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5499744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 rot="5400000">
            <a:off x="2596206" y="3150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V="1">
            <a:off x="2959744" y="1215472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2959744" y="1215473"/>
            <a:ext cx="2228850" cy="173831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2966095" y="1215473"/>
            <a:ext cx="1822450" cy="136366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2959744" y="1231347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V="1">
            <a:off x="2972444" y="1215472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 flipV="1">
            <a:off x="2921644" y="1232935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 flipV="1">
            <a:off x="3194694" y="1226585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 flipV="1">
            <a:off x="3990032" y="1224998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H="1" flipV="1">
            <a:off x="4390082" y="1224998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flipH="1" flipV="1">
            <a:off x="4823469" y="1240873"/>
            <a:ext cx="1039813" cy="86995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 flipH="1" flipV="1">
            <a:off x="5253682" y="1224998"/>
            <a:ext cx="614362" cy="523875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flipH="1" flipV="1">
            <a:off x="5621982" y="1224998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Text Box 56"/>
          <p:cNvSpPr txBox="1">
            <a:spLocks noChangeArrowheads="1"/>
          </p:cNvSpPr>
          <p:nvPr/>
        </p:nvSpPr>
        <p:spPr bwMode="auto">
          <a:xfrm>
            <a:off x="2259075" y="-39350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53" name="Group 57"/>
          <p:cNvGrpSpPr>
            <a:grpSpLocks/>
          </p:cNvGrpSpPr>
          <p:nvPr/>
        </p:nvGrpSpPr>
        <p:grpSpPr bwMode="auto">
          <a:xfrm>
            <a:off x="3523307" y="909085"/>
            <a:ext cx="2076450" cy="1588"/>
            <a:chOff x="1461" y="1620"/>
            <a:chExt cx="1308" cy="1"/>
          </a:xfrm>
        </p:grpSpPr>
        <p:cxnSp>
          <p:nvCxnSpPr>
            <p:cNvPr id="54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90" name="Group 89"/>
          <p:cNvGrpSpPr/>
          <p:nvPr/>
        </p:nvGrpSpPr>
        <p:grpSpPr>
          <a:xfrm>
            <a:off x="1691129" y="1131289"/>
            <a:ext cx="826610" cy="2682935"/>
            <a:chOff x="3556645" y="2778176"/>
            <a:chExt cx="826610" cy="2682935"/>
          </a:xfrm>
        </p:grpSpPr>
        <p:sp>
          <p:nvSpPr>
            <p:cNvPr id="43" name="Text Box 44"/>
            <p:cNvSpPr txBox="1">
              <a:spLocks noChangeArrowheads="1"/>
            </p:cNvSpPr>
            <p:nvPr/>
          </p:nvSpPr>
          <p:spPr bwMode="auto">
            <a:xfrm>
              <a:off x="3639989" y="4699051"/>
              <a:ext cx="65992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tree</a:t>
              </a:r>
            </a:p>
          </p:txBody>
        </p:sp>
        <p:sp>
          <p:nvSpPr>
            <p:cNvPr id="44" name="Text Box 45"/>
            <p:cNvSpPr txBox="1">
              <a:spLocks noChangeArrowheads="1"/>
            </p:cNvSpPr>
            <p:nvPr/>
          </p:nvSpPr>
          <p:spPr bwMode="auto">
            <a:xfrm>
              <a:off x="3677935" y="4314876"/>
              <a:ext cx="58403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cat</a:t>
              </a:r>
            </a:p>
          </p:txBody>
        </p:sp>
        <p:sp>
          <p:nvSpPr>
            <p:cNvPr id="45" name="Text Box 46"/>
            <p:cNvSpPr txBox="1">
              <a:spLocks noChangeArrowheads="1"/>
            </p:cNvSpPr>
            <p:nvPr/>
          </p:nvSpPr>
          <p:spPr bwMode="auto">
            <a:xfrm>
              <a:off x="3642243" y="3168698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dog</a:t>
              </a:r>
            </a:p>
          </p:txBody>
        </p:sp>
        <p:sp>
          <p:nvSpPr>
            <p:cNvPr id="46" name="Text Box 47"/>
            <p:cNvSpPr txBox="1">
              <a:spLocks noChangeArrowheads="1"/>
            </p:cNvSpPr>
            <p:nvPr/>
          </p:nvSpPr>
          <p:spPr bwMode="auto">
            <a:xfrm>
              <a:off x="3556645" y="3527476"/>
              <a:ext cx="826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grass</a:t>
              </a:r>
            </a:p>
          </p:txBody>
        </p:sp>
        <p:sp>
          <p:nvSpPr>
            <p:cNvPr id="47" name="Text Box 48"/>
            <p:cNvSpPr txBox="1">
              <a:spLocks noChangeArrowheads="1"/>
            </p:cNvSpPr>
            <p:nvPr/>
          </p:nvSpPr>
          <p:spPr bwMode="auto">
            <a:xfrm>
              <a:off x="3635105" y="3924354"/>
              <a:ext cx="66969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ball</a:t>
              </a: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3642243" y="2778176"/>
              <a:ext cx="655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bug</a:t>
              </a:r>
            </a:p>
          </p:txBody>
        </p:sp>
        <p:sp>
          <p:nvSpPr>
            <p:cNvPr id="66" name="Text Box 44"/>
            <p:cNvSpPr txBox="1">
              <a:spLocks noChangeArrowheads="1"/>
            </p:cNvSpPr>
            <p:nvPr/>
          </p:nvSpPr>
          <p:spPr bwMode="auto">
            <a:xfrm>
              <a:off x="3611498" y="5061001"/>
              <a:ext cx="71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roke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pic>
        <p:nvPicPr>
          <p:cNvPr id="40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07" y="1536148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4" y="2743132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41655" y="1151269"/>
            <a:ext cx="863924" cy="2821810"/>
            <a:chOff x="8032199" y="1971404"/>
            <a:chExt cx="863924" cy="2821810"/>
          </a:xfrm>
        </p:grpSpPr>
        <p:pic>
          <p:nvPicPr>
            <p:cNvPr id="39" name="Picture 39" descr="t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199" y="1971404"/>
              <a:ext cx="492125" cy="55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3" descr="grass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098" y="3085549"/>
              <a:ext cx="5810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50" descr="beet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198087" y="3813379"/>
              <a:ext cx="436562" cy="70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4" descr="b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85" y="2815950"/>
              <a:ext cx="37465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C:\Users\Sarah\AppData\Local\Microsoft\Windows\Temporary Internet Files\Content.Outlook\NR0CQBWY\8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lum bright="10000" contrast="20000"/>
            </a:blip>
            <a:srcRect l="61667"/>
            <a:stretch/>
          </p:blipFill>
          <p:spPr bwMode="auto">
            <a:xfrm>
              <a:off x="8127449" y="4388829"/>
              <a:ext cx="527049" cy="4043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9" name="Oval 20"/>
          <p:cNvSpPr>
            <a:spLocks noChangeArrowheads="1"/>
          </p:cNvSpPr>
          <p:nvPr/>
        </p:nvSpPr>
        <p:spPr bwMode="auto">
          <a:xfrm>
            <a:off x="297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097063" y="922579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94" name="Straight Connector 93"/>
          <p:cNvCxnSpPr/>
          <p:nvPr/>
        </p:nvCxnSpPr>
        <p:spPr>
          <a:xfrm flipV="1">
            <a:off x="2931169" y="1223410"/>
            <a:ext cx="655638" cy="2495553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586807" y="1223410"/>
            <a:ext cx="2278064" cy="2501903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957983" y="4015347"/>
            <a:ext cx="1004392" cy="737155"/>
            <a:chOff x="5957983" y="4015347"/>
            <a:chExt cx="1004392" cy="737155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0"/>
            <a:srcRect l="23746"/>
            <a:stretch/>
          </p:blipFill>
          <p:spPr>
            <a:xfrm>
              <a:off x="6490732" y="4318619"/>
              <a:ext cx="471643" cy="43388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7875" y="4015347"/>
              <a:ext cx="372619" cy="320268"/>
            </a:xfrm>
            <a:prstGeom prst="rect">
              <a:avLst/>
            </a:prstGeom>
          </p:spPr>
        </p:pic>
        <p:sp>
          <p:nvSpPr>
            <p:cNvPr id="88" name="Oval 9"/>
            <p:cNvSpPr>
              <a:spLocks noChangeArrowheads="1"/>
            </p:cNvSpPr>
            <p:nvPr/>
          </p:nvSpPr>
          <p:spPr bwMode="auto">
            <a:xfrm rot="5400000">
              <a:off x="5972270" y="4009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10"/>
            <p:cNvSpPr>
              <a:spLocks noChangeArrowheads="1"/>
            </p:cNvSpPr>
            <p:nvPr/>
          </p:nvSpPr>
          <p:spPr bwMode="auto">
            <a:xfrm rot="5400000">
              <a:off x="5973858" y="4390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Oval 14"/>
          <p:cNvSpPr>
            <a:spLocks noChangeArrowheads="1"/>
          </p:cNvSpPr>
          <p:nvPr/>
        </p:nvSpPr>
        <p:spPr bwMode="auto">
          <a:xfrm rot="5400000">
            <a:off x="5921808" y="357212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4"/>
          <p:cNvSpPr>
            <a:spLocks noChangeArrowheads="1"/>
          </p:cNvSpPr>
          <p:nvPr/>
        </p:nvSpPr>
        <p:spPr bwMode="auto">
          <a:xfrm rot="5400000">
            <a:off x="3409215" y="8928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4"/>
          <p:cNvSpPr>
            <a:spLocks noChangeArrowheads="1"/>
          </p:cNvSpPr>
          <p:nvPr/>
        </p:nvSpPr>
        <p:spPr bwMode="auto">
          <a:xfrm rot="5400000">
            <a:off x="2576405" y="3485080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55562" y="4735485"/>
            <a:ext cx="5308432" cy="2095052"/>
            <a:chOff x="1655562" y="4735485"/>
            <a:chExt cx="5308432" cy="2095052"/>
          </a:xfrm>
        </p:grpSpPr>
        <p:sp>
          <p:nvSpPr>
            <p:cNvPr id="91" name="Oval 11"/>
            <p:cNvSpPr>
              <a:spLocks noChangeArrowheads="1"/>
            </p:cNvSpPr>
            <p:nvPr/>
          </p:nvSpPr>
          <p:spPr bwMode="auto">
            <a:xfrm rot="5400000">
              <a:off x="5973858" y="4771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92" name="Oval 12"/>
            <p:cNvSpPr>
              <a:spLocks noChangeArrowheads="1"/>
            </p:cNvSpPr>
            <p:nvPr/>
          </p:nvSpPr>
          <p:spPr bwMode="auto">
            <a:xfrm rot="5400000">
              <a:off x="5973858" y="51509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13"/>
            <p:cNvSpPr>
              <a:spLocks noChangeArrowheads="1"/>
            </p:cNvSpPr>
            <p:nvPr/>
          </p:nvSpPr>
          <p:spPr bwMode="auto">
            <a:xfrm rot="5400000">
              <a:off x="5973858" y="55335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14"/>
            <p:cNvSpPr>
              <a:spLocks noChangeArrowheads="1"/>
            </p:cNvSpPr>
            <p:nvPr/>
          </p:nvSpPr>
          <p:spPr bwMode="auto">
            <a:xfrm rot="5400000">
              <a:off x="5973858" y="5914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9"/>
            <p:cNvSpPr>
              <a:spLocks noChangeArrowheads="1"/>
            </p:cNvSpPr>
            <p:nvPr/>
          </p:nvSpPr>
          <p:spPr bwMode="auto">
            <a:xfrm rot="5400000">
              <a:off x="5982680" y="63206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11"/>
            <p:cNvSpPr>
              <a:spLocks noChangeArrowheads="1"/>
            </p:cNvSpPr>
            <p:nvPr/>
          </p:nvSpPr>
          <p:spPr bwMode="auto">
            <a:xfrm rot="5400000">
              <a:off x="2616694" y="4933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04" name="Oval 12"/>
            <p:cNvSpPr>
              <a:spLocks noChangeArrowheads="1"/>
            </p:cNvSpPr>
            <p:nvPr/>
          </p:nvSpPr>
          <p:spPr bwMode="auto">
            <a:xfrm rot="5400000">
              <a:off x="2616694" y="53131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3"/>
            <p:cNvSpPr>
              <a:spLocks noChangeArrowheads="1"/>
            </p:cNvSpPr>
            <p:nvPr/>
          </p:nvSpPr>
          <p:spPr bwMode="auto">
            <a:xfrm rot="5400000">
              <a:off x="2616694" y="56957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4"/>
            <p:cNvSpPr>
              <a:spLocks noChangeArrowheads="1"/>
            </p:cNvSpPr>
            <p:nvPr/>
          </p:nvSpPr>
          <p:spPr bwMode="auto">
            <a:xfrm rot="5400000">
              <a:off x="2616694" y="6076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9"/>
            <p:cNvSpPr>
              <a:spLocks noChangeArrowheads="1"/>
            </p:cNvSpPr>
            <p:nvPr/>
          </p:nvSpPr>
          <p:spPr bwMode="auto">
            <a:xfrm rot="5400000">
              <a:off x="2625516" y="64828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0" name="Picture 109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54" t="17671" r="31585" b="58621"/>
            <a:stretch/>
          </p:blipFill>
          <p:spPr>
            <a:xfrm>
              <a:off x="6367329" y="4735485"/>
              <a:ext cx="311841" cy="437947"/>
            </a:xfrm>
            <a:prstGeom prst="rect">
              <a:avLst/>
            </a:prstGeom>
          </p:spPr>
        </p:pic>
        <p:pic>
          <p:nvPicPr>
            <p:cNvPr id="111" name="Picture 110" descr="IMG_0028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7" t="13091" r="34271" b="39014"/>
            <a:stretch/>
          </p:blipFill>
          <p:spPr>
            <a:xfrm>
              <a:off x="6604122" y="5068942"/>
              <a:ext cx="359872" cy="438912"/>
            </a:xfrm>
            <a:prstGeom prst="rect">
              <a:avLst/>
            </a:prstGeom>
          </p:spPr>
        </p:pic>
        <p:pic>
          <p:nvPicPr>
            <p:cNvPr id="112" name="Picture 111" descr="IMG_0142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8" r="34630" b="32533"/>
            <a:stretch/>
          </p:blipFill>
          <p:spPr>
            <a:xfrm>
              <a:off x="6331916" y="6284671"/>
              <a:ext cx="431226" cy="43891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16159" y="5825710"/>
              <a:ext cx="292608" cy="438912"/>
            </a:xfrm>
            <a:prstGeom prst="rect">
              <a:avLst/>
            </a:prstGeom>
          </p:spPr>
        </p:pic>
        <p:pic>
          <p:nvPicPr>
            <p:cNvPr id="113" name="Picture 112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7" t="31680" r="39936" b="47127"/>
            <a:stretch/>
          </p:blipFill>
          <p:spPr>
            <a:xfrm>
              <a:off x="6297980" y="5458561"/>
              <a:ext cx="394238" cy="438912"/>
            </a:xfrm>
            <a:prstGeom prst="rect">
              <a:avLst/>
            </a:prstGeom>
          </p:spPr>
        </p:pic>
        <p:sp>
          <p:nvSpPr>
            <p:cNvPr id="116" name="Text Box 44"/>
            <p:cNvSpPr txBox="1">
              <a:spLocks noChangeArrowheads="1"/>
            </p:cNvSpPr>
            <p:nvPr/>
          </p:nvSpPr>
          <p:spPr bwMode="auto">
            <a:xfrm>
              <a:off x="1734085" y="6400162"/>
              <a:ext cx="74069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Nick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7" name="Text Box 45"/>
            <p:cNvSpPr txBox="1">
              <a:spLocks noChangeArrowheads="1"/>
            </p:cNvSpPr>
            <p:nvPr/>
          </p:nvSpPr>
          <p:spPr bwMode="auto">
            <a:xfrm>
              <a:off x="1737812" y="4851922"/>
              <a:ext cx="7332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Alek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8" name="Text Box 46"/>
            <p:cNvSpPr txBox="1">
              <a:spLocks noChangeArrowheads="1"/>
            </p:cNvSpPr>
            <p:nvPr/>
          </p:nvSpPr>
          <p:spPr bwMode="auto">
            <a:xfrm>
              <a:off x="1669777" y="5645852"/>
              <a:ext cx="8693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Linda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9" name="Text Box 47"/>
            <p:cNvSpPr txBox="1">
              <a:spLocks noChangeArrowheads="1"/>
            </p:cNvSpPr>
            <p:nvPr/>
          </p:nvSpPr>
          <p:spPr bwMode="auto">
            <a:xfrm>
              <a:off x="1655562" y="6051662"/>
              <a:ext cx="8977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Kadin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21" name="Text Box 49"/>
            <p:cNvSpPr txBox="1">
              <a:spLocks noChangeArrowheads="1"/>
            </p:cNvSpPr>
            <p:nvPr/>
          </p:nvSpPr>
          <p:spPr bwMode="auto">
            <a:xfrm>
              <a:off x="1662763" y="5267087"/>
              <a:ext cx="8833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Katya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5227" y="3776683"/>
            <a:ext cx="1599130" cy="1131280"/>
            <a:chOff x="1365227" y="3776683"/>
            <a:chExt cx="1599130" cy="1131280"/>
          </a:xfrm>
        </p:grpSpPr>
        <p:sp>
          <p:nvSpPr>
            <p:cNvPr id="83" name="Text Box 46"/>
            <p:cNvSpPr txBox="1">
              <a:spLocks noChangeArrowheads="1"/>
            </p:cNvSpPr>
            <p:nvPr/>
          </p:nvSpPr>
          <p:spPr bwMode="auto">
            <a:xfrm>
              <a:off x="1719683" y="4132365"/>
              <a:ext cx="76950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woof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86" name="Text Box 49"/>
            <p:cNvSpPr txBox="1">
              <a:spLocks noChangeArrowheads="1"/>
            </p:cNvSpPr>
            <p:nvPr/>
          </p:nvSpPr>
          <p:spPr bwMode="auto">
            <a:xfrm>
              <a:off x="1365227" y="3776683"/>
              <a:ext cx="1478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s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lurp slurp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87" name="Text Box 44"/>
            <p:cNvSpPr txBox="1">
              <a:spLocks noChangeArrowheads="1"/>
            </p:cNvSpPr>
            <p:nvPr/>
          </p:nvSpPr>
          <p:spPr bwMode="auto">
            <a:xfrm>
              <a:off x="1436377" y="4507853"/>
              <a:ext cx="13361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 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</a:t>
              </a:r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 cha</a:t>
              </a:r>
              <a:endParaRPr lang="en-US" sz="16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01" name="Oval 9"/>
            <p:cNvSpPr>
              <a:spLocks noChangeArrowheads="1"/>
            </p:cNvSpPr>
            <p:nvPr/>
          </p:nvSpPr>
          <p:spPr bwMode="auto">
            <a:xfrm rot="5400000">
              <a:off x="2615106" y="4171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 rot="5400000">
              <a:off x="2616694" y="4552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9"/>
            <p:cNvSpPr>
              <a:spLocks noChangeArrowheads="1"/>
            </p:cNvSpPr>
            <p:nvPr/>
          </p:nvSpPr>
          <p:spPr bwMode="auto">
            <a:xfrm rot="5400000">
              <a:off x="2601532" y="382505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402992" y="2453469"/>
            <a:ext cx="2211457" cy="3173004"/>
            <a:chOff x="3402992" y="2453469"/>
            <a:chExt cx="2211457" cy="3173004"/>
          </a:xfrm>
        </p:grpSpPr>
        <p:cxnSp>
          <p:nvCxnSpPr>
            <p:cNvPr id="125" name="Straight Arrow Connector 124"/>
            <p:cNvCxnSpPr/>
            <p:nvPr/>
          </p:nvCxnSpPr>
          <p:spPr>
            <a:xfrm flipV="1">
              <a:off x="3402992" y="2465798"/>
              <a:ext cx="949386" cy="315622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4524993" y="2453469"/>
              <a:ext cx="1089456" cy="317300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3685411" y="5687917"/>
            <a:ext cx="1456423" cy="760144"/>
            <a:chOff x="2625058" y="5268732"/>
            <a:chExt cx="1456423" cy="760144"/>
          </a:xfrm>
        </p:grpSpPr>
        <p:sp>
          <p:nvSpPr>
            <p:cNvPr id="120" name="Oval 9"/>
            <p:cNvSpPr>
              <a:spLocks noChangeArrowheads="1"/>
            </p:cNvSpPr>
            <p:nvPr/>
          </p:nvSpPr>
          <p:spPr bwMode="auto">
            <a:xfrm>
              <a:off x="2645861" y="5270320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10"/>
            <p:cNvSpPr>
              <a:spLocks noChangeArrowheads="1"/>
            </p:cNvSpPr>
            <p:nvPr/>
          </p:nvSpPr>
          <p:spPr bwMode="auto">
            <a:xfrm>
              <a:off x="3022443" y="5268732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1"/>
            <p:cNvSpPr>
              <a:spLocks noChangeArrowheads="1"/>
            </p:cNvSpPr>
            <p:nvPr/>
          </p:nvSpPr>
          <p:spPr bwMode="auto">
            <a:xfrm>
              <a:off x="3386695" y="5268732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27" name="Oval 12"/>
            <p:cNvSpPr>
              <a:spLocks noChangeArrowheads="1"/>
            </p:cNvSpPr>
            <p:nvPr/>
          </p:nvSpPr>
          <p:spPr bwMode="auto">
            <a:xfrm>
              <a:off x="3738616" y="5272568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8" name="Picture 127" descr="images.jpe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058" y="5614079"/>
              <a:ext cx="378057" cy="402336"/>
            </a:xfrm>
            <a:prstGeom prst="rect">
              <a:avLst/>
            </a:prstGeom>
          </p:spPr>
        </p:pic>
        <p:pic>
          <p:nvPicPr>
            <p:cNvPr id="129" name="Picture 128" descr="images-7.jpe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224" y="5614079"/>
              <a:ext cx="323478" cy="402336"/>
            </a:xfrm>
            <a:prstGeom prst="rect">
              <a:avLst/>
            </a:prstGeom>
          </p:spPr>
        </p:pic>
        <p:pic>
          <p:nvPicPr>
            <p:cNvPr id="130" name="Picture 129" descr="images-4.jpeg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31"/>
            <a:stretch/>
          </p:blipFill>
          <p:spPr>
            <a:xfrm>
              <a:off x="3362227" y="5626408"/>
              <a:ext cx="350464" cy="402468"/>
            </a:xfrm>
            <a:prstGeom prst="rect">
              <a:avLst/>
            </a:prstGeom>
          </p:spPr>
        </p:pic>
        <p:pic>
          <p:nvPicPr>
            <p:cNvPr id="132" name="Picture 131" descr="images-2.jpe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2" r="4025"/>
            <a:stretch/>
          </p:blipFill>
          <p:spPr>
            <a:xfrm>
              <a:off x="3733699" y="5626408"/>
              <a:ext cx="347782" cy="402336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3872902" y="1425024"/>
            <a:ext cx="2034619" cy="4266729"/>
            <a:chOff x="3872902" y="1425024"/>
            <a:chExt cx="2034619" cy="4266729"/>
          </a:xfrm>
        </p:grpSpPr>
        <p:cxnSp>
          <p:nvCxnSpPr>
            <p:cNvPr id="64" name="Straight Connector 63"/>
            <p:cNvCxnSpPr>
              <a:stCxn id="120" idx="0"/>
              <a:endCxn id="9" idx="4"/>
            </p:cNvCxnSpPr>
            <p:nvPr/>
          </p:nvCxnSpPr>
          <p:spPr>
            <a:xfrm flipV="1">
              <a:off x="3872902" y="1425024"/>
              <a:ext cx="1995142" cy="4264481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122" idx="0"/>
              <a:endCxn id="11" idx="4"/>
            </p:cNvCxnSpPr>
            <p:nvPr/>
          </p:nvCxnSpPr>
          <p:spPr>
            <a:xfrm flipV="1">
              <a:off x="4249484" y="2187024"/>
              <a:ext cx="1620148" cy="35008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24" idx="0"/>
              <a:endCxn id="14" idx="4"/>
            </p:cNvCxnSpPr>
            <p:nvPr/>
          </p:nvCxnSpPr>
          <p:spPr>
            <a:xfrm flipV="1">
              <a:off x="4613736" y="3330024"/>
              <a:ext cx="1255896" cy="235789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27" idx="0"/>
              <a:endCxn id="107" idx="4"/>
            </p:cNvCxnSpPr>
            <p:nvPr/>
          </p:nvCxnSpPr>
          <p:spPr>
            <a:xfrm flipV="1">
              <a:off x="4965657" y="3753100"/>
              <a:ext cx="941864" cy="19386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 flipH="1">
            <a:off x="2952592" y="1417147"/>
            <a:ext cx="2034619" cy="4266729"/>
            <a:chOff x="3872902" y="1425024"/>
            <a:chExt cx="2034619" cy="4266729"/>
          </a:xfrm>
        </p:grpSpPr>
        <p:cxnSp>
          <p:nvCxnSpPr>
            <p:cNvPr id="134" name="Straight Connector 133"/>
            <p:cNvCxnSpPr/>
            <p:nvPr/>
          </p:nvCxnSpPr>
          <p:spPr>
            <a:xfrm flipV="1">
              <a:off x="3872902" y="1425024"/>
              <a:ext cx="1995142" cy="4264481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4249484" y="2187024"/>
              <a:ext cx="1620148" cy="35008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4613736" y="3330024"/>
              <a:ext cx="1255896" cy="235789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4965657" y="3753100"/>
              <a:ext cx="941864" cy="19386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7552956" y="1529343"/>
            <a:ext cx="1004392" cy="737155"/>
            <a:chOff x="5957983" y="4015347"/>
            <a:chExt cx="1004392" cy="737155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10"/>
            <a:srcRect l="23746"/>
            <a:stretch/>
          </p:blipFill>
          <p:spPr>
            <a:xfrm>
              <a:off x="6490732" y="4318619"/>
              <a:ext cx="471643" cy="43388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7875" y="4015347"/>
              <a:ext cx="372619" cy="320268"/>
            </a:xfrm>
            <a:prstGeom prst="rect">
              <a:avLst/>
            </a:prstGeom>
          </p:spPr>
        </p:pic>
        <p:sp>
          <p:nvSpPr>
            <p:cNvPr id="141" name="Oval 9"/>
            <p:cNvSpPr>
              <a:spLocks noChangeArrowheads="1"/>
            </p:cNvSpPr>
            <p:nvPr/>
          </p:nvSpPr>
          <p:spPr bwMode="auto">
            <a:xfrm rot="5400000">
              <a:off x="5972270" y="4009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0"/>
            <p:cNvSpPr>
              <a:spLocks noChangeArrowheads="1"/>
            </p:cNvSpPr>
            <p:nvPr/>
          </p:nvSpPr>
          <p:spPr bwMode="auto">
            <a:xfrm rot="5400000">
              <a:off x="5973858" y="4390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8062" y="1537259"/>
            <a:ext cx="1599130" cy="1131280"/>
            <a:chOff x="1365227" y="3776683"/>
            <a:chExt cx="1599130" cy="1131280"/>
          </a:xfrm>
        </p:grpSpPr>
        <p:sp>
          <p:nvSpPr>
            <p:cNvPr id="144" name="Text Box 46"/>
            <p:cNvSpPr txBox="1">
              <a:spLocks noChangeArrowheads="1"/>
            </p:cNvSpPr>
            <p:nvPr/>
          </p:nvSpPr>
          <p:spPr bwMode="auto">
            <a:xfrm>
              <a:off x="1719683" y="4132365"/>
              <a:ext cx="76950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woof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45" name="Text Box 49"/>
            <p:cNvSpPr txBox="1">
              <a:spLocks noChangeArrowheads="1"/>
            </p:cNvSpPr>
            <p:nvPr/>
          </p:nvSpPr>
          <p:spPr bwMode="auto">
            <a:xfrm>
              <a:off x="1365227" y="3776683"/>
              <a:ext cx="1478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s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lurp slurp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46" name="Text Box 44"/>
            <p:cNvSpPr txBox="1">
              <a:spLocks noChangeArrowheads="1"/>
            </p:cNvSpPr>
            <p:nvPr/>
          </p:nvSpPr>
          <p:spPr bwMode="auto">
            <a:xfrm>
              <a:off x="1436377" y="4507853"/>
              <a:ext cx="13361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 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</a:t>
              </a:r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 cha</a:t>
              </a:r>
              <a:endParaRPr lang="en-US" sz="16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47" name="Oval 9"/>
            <p:cNvSpPr>
              <a:spLocks noChangeArrowheads="1"/>
            </p:cNvSpPr>
            <p:nvPr/>
          </p:nvSpPr>
          <p:spPr bwMode="auto">
            <a:xfrm rot="5400000">
              <a:off x="2615106" y="4171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0"/>
            <p:cNvSpPr>
              <a:spLocks noChangeArrowheads="1"/>
            </p:cNvSpPr>
            <p:nvPr/>
          </p:nvSpPr>
          <p:spPr bwMode="auto">
            <a:xfrm rot="5400000">
              <a:off x="2616694" y="4552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 rot="5400000">
              <a:off x="2601532" y="382505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16191" y="2471403"/>
            <a:ext cx="1004423" cy="1988098"/>
            <a:chOff x="6111971" y="4887885"/>
            <a:chExt cx="1004423" cy="1988098"/>
          </a:xfrm>
        </p:grpSpPr>
        <p:sp>
          <p:nvSpPr>
            <p:cNvPr id="151" name="Oval 11"/>
            <p:cNvSpPr>
              <a:spLocks noChangeArrowheads="1"/>
            </p:cNvSpPr>
            <p:nvPr/>
          </p:nvSpPr>
          <p:spPr bwMode="auto">
            <a:xfrm rot="5400000">
              <a:off x="6126258" y="49239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52" name="Oval 12"/>
            <p:cNvSpPr>
              <a:spLocks noChangeArrowheads="1"/>
            </p:cNvSpPr>
            <p:nvPr/>
          </p:nvSpPr>
          <p:spPr bwMode="auto">
            <a:xfrm rot="5400000">
              <a:off x="6126258" y="53033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3"/>
            <p:cNvSpPr>
              <a:spLocks noChangeArrowheads="1"/>
            </p:cNvSpPr>
            <p:nvPr/>
          </p:nvSpPr>
          <p:spPr bwMode="auto">
            <a:xfrm rot="5400000">
              <a:off x="6126258" y="56859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"/>
            <p:cNvSpPr>
              <a:spLocks noChangeArrowheads="1"/>
            </p:cNvSpPr>
            <p:nvPr/>
          </p:nvSpPr>
          <p:spPr bwMode="auto">
            <a:xfrm rot="5400000">
              <a:off x="6126258" y="60669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9"/>
            <p:cNvSpPr>
              <a:spLocks noChangeArrowheads="1"/>
            </p:cNvSpPr>
            <p:nvPr/>
          </p:nvSpPr>
          <p:spPr bwMode="auto">
            <a:xfrm rot="5400000">
              <a:off x="6135080" y="64730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1" name="Picture 160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54" t="17671" r="31585" b="58621"/>
            <a:stretch/>
          </p:blipFill>
          <p:spPr>
            <a:xfrm>
              <a:off x="6519729" y="4887885"/>
              <a:ext cx="311841" cy="437947"/>
            </a:xfrm>
            <a:prstGeom prst="rect">
              <a:avLst/>
            </a:prstGeom>
          </p:spPr>
        </p:pic>
        <p:pic>
          <p:nvPicPr>
            <p:cNvPr id="162" name="Picture 161" descr="IMG_0028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7" t="13091" r="34271" b="39014"/>
            <a:stretch/>
          </p:blipFill>
          <p:spPr>
            <a:xfrm>
              <a:off x="6756522" y="5221342"/>
              <a:ext cx="359872" cy="438912"/>
            </a:xfrm>
            <a:prstGeom prst="rect">
              <a:avLst/>
            </a:prstGeom>
          </p:spPr>
        </p:pic>
        <p:pic>
          <p:nvPicPr>
            <p:cNvPr id="163" name="Picture 162" descr="IMG_0142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8" r="34630" b="32533"/>
            <a:stretch/>
          </p:blipFill>
          <p:spPr>
            <a:xfrm>
              <a:off x="6484316" y="6437071"/>
              <a:ext cx="431226" cy="438912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8559" y="5978110"/>
              <a:ext cx="292608" cy="438912"/>
            </a:xfrm>
            <a:prstGeom prst="rect">
              <a:avLst/>
            </a:prstGeom>
          </p:spPr>
        </p:pic>
        <p:pic>
          <p:nvPicPr>
            <p:cNvPr id="165" name="Picture 164" descr="IMG_3072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7" t="31680" r="39936" b="47127"/>
            <a:stretch/>
          </p:blipFill>
          <p:spPr>
            <a:xfrm>
              <a:off x="6450380" y="5610961"/>
              <a:ext cx="394238" cy="43891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16070" y="2797432"/>
            <a:ext cx="1317617" cy="1978615"/>
            <a:chOff x="1807962" y="5004322"/>
            <a:chExt cx="1317617" cy="1978615"/>
          </a:xfrm>
        </p:grpSpPr>
        <p:sp>
          <p:nvSpPr>
            <p:cNvPr id="156" name="Oval 11"/>
            <p:cNvSpPr>
              <a:spLocks noChangeArrowheads="1"/>
            </p:cNvSpPr>
            <p:nvPr/>
          </p:nvSpPr>
          <p:spPr bwMode="auto">
            <a:xfrm rot="5400000">
              <a:off x="2769094" y="50861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57" name="Oval 12"/>
            <p:cNvSpPr>
              <a:spLocks noChangeArrowheads="1"/>
            </p:cNvSpPr>
            <p:nvPr/>
          </p:nvSpPr>
          <p:spPr bwMode="auto">
            <a:xfrm rot="5400000">
              <a:off x="2769094" y="54655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3"/>
            <p:cNvSpPr>
              <a:spLocks noChangeArrowheads="1"/>
            </p:cNvSpPr>
            <p:nvPr/>
          </p:nvSpPr>
          <p:spPr bwMode="auto">
            <a:xfrm rot="5400000">
              <a:off x="2769094" y="58481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4"/>
            <p:cNvSpPr>
              <a:spLocks noChangeArrowheads="1"/>
            </p:cNvSpPr>
            <p:nvPr/>
          </p:nvSpPr>
          <p:spPr bwMode="auto">
            <a:xfrm rot="5400000">
              <a:off x="2769094" y="62291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9"/>
            <p:cNvSpPr>
              <a:spLocks noChangeArrowheads="1"/>
            </p:cNvSpPr>
            <p:nvPr/>
          </p:nvSpPr>
          <p:spPr bwMode="auto">
            <a:xfrm rot="5400000">
              <a:off x="2777916" y="66352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Text Box 44"/>
            <p:cNvSpPr txBox="1">
              <a:spLocks noChangeArrowheads="1"/>
            </p:cNvSpPr>
            <p:nvPr/>
          </p:nvSpPr>
          <p:spPr bwMode="auto">
            <a:xfrm>
              <a:off x="1886485" y="6552562"/>
              <a:ext cx="74069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Nick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7" name="Text Box 45"/>
            <p:cNvSpPr txBox="1">
              <a:spLocks noChangeArrowheads="1"/>
            </p:cNvSpPr>
            <p:nvPr/>
          </p:nvSpPr>
          <p:spPr bwMode="auto">
            <a:xfrm>
              <a:off x="1890212" y="5004322"/>
              <a:ext cx="7332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Alek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8" name="Text Box 46"/>
            <p:cNvSpPr txBox="1">
              <a:spLocks noChangeArrowheads="1"/>
            </p:cNvSpPr>
            <p:nvPr/>
          </p:nvSpPr>
          <p:spPr bwMode="auto">
            <a:xfrm>
              <a:off x="1822177" y="5798252"/>
              <a:ext cx="8693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Linda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9" name="Text Box 47"/>
            <p:cNvSpPr txBox="1">
              <a:spLocks noChangeArrowheads="1"/>
            </p:cNvSpPr>
            <p:nvPr/>
          </p:nvSpPr>
          <p:spPr bwMode="auto">
            <a:xfrm>
              <a:off x="1807962" y="6204062"/>
              <a:ext cx="8977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Kadin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70" name="Text Box 49"/>
            <p:cNvSpPr txBox="1">
              <a:spLocks noChangeArrowheads="1"/>
            </p:cNvSpPr>
            <p:nvPr/>
          </p:nvSpPr>
          <p:spPr bwMode="auto">
            <a:xfrm>
              <a:off x="1815163" y="5419487"/>
              <a:ext cx="8833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Katya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93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96505" y="6492875"/>
            <a:ext cx="1367061" cy="365125"/>
          </a:xfrm>
        </p:spPr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 rot="5400000">
            <a:off x="5882331" y="1244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 rot="5400000">
            <a:off x="5883919" y="1625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 rot="5400000">
            <a:off x="5883919" y="200604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 rot="5400000">
            <a:off x="5883919" y="238546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 rot="5400000">
            <a:off x="5883919" y="2768048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 rot="5400000">
            <a:off x="5883919" y="3149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 rot="5400000">
            <a:off x="2594619" y="1245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 rot="5400000">
            <a:off x="2596206" y="1626636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 rot="5400000">
            <a:off x="2596206" y="2007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 rot="5400000">
            <a:off x="2596206" y="2387048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 rot="5400000">
            <a:off x="2596206" y="2769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8249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24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663132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080644" y="890035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5499744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 rot="5400000">
            <a:off x="2596206" y="31506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V="1">
            <a:off x="2959744" y="1215472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2959744" y="1215473"/>
            <a:ext cx="2228850" cy="173831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V="1">
            <a:off x="2966095" y="1215473"/>
            <a:ext cx="1822450" cy="136366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2959744" y="1231347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V="1">
            <a:off x="2972444" y="1215472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 flipV="1">
            <a:off x="2921644" y="1232935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 flipV="1">
            <a:off x="3194694" y="1226585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 flipV="1">
            <a:off x="3990032" y="1224998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H="1" flipV="1">
            <a:off x="4390082" y="1224998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flipH="1" flipV="1">
            <a:off x="4823469" y="1240873"/>
            <a:ext cx="1039813" cy="86995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 flipH="1" flipV="1">
            <a:off x="5253682" y="1224998"/>
            <a:ext cx="614362" cy="523875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flipH="1" flipV="1">
            <a:off x="5621982" y="1224998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Text Box 56"/>
          <p:cNvSpPr txBox="1">
            <a:spLocks noChangeArrowheads="1"/>
          </p:cNvSpPr>
          <p:nvPr/>
        </p:nvSpPr>
        <p:spPr bwMode="auto">
          <a:xfrm>
            <a:off x="2259075" y="-39350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53" name="Group 57"/>
          <p:cNvGrpSpPr>
            <a:grpSpLocks/>
          </p:cNvGrpSpPr>
          <p:nvPr/>
        </p:nvGrpSpPr>
        <p:grpSpPr bwMode="auto">
          <a:xfrm>
            <a:off x="3523307" y="909085"/>
            <a:ext cx="2076450" cy="1588"/>
            <a:chOff x="1461" y="1620"/>
            <a:chExt cx="1308" cy="1"/>
          </a:xfrm>
        </p:grpSpPr>
        <p:cxnSp>
          <p:nvCxnSpPr>
            <p:cNvPr id="54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9" name="Oval 20"/>
          <p:cNvSpPr>
            <a:spLocks noChangeArrowheads="1"/>
          </p:cNvSpPr>
          <p:nvPr/>
        </p:nvSpPr>
        <p:spPr bwMode="auto">
          <a:xfrm>
            <a:off x="2974032" y="890035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097063" y="922579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94" name="Straight Connector 93"/>
          <p:cNvCxnSpPr/>
          <p:nvPr/>
        </p:nvCxnSpPr>
        <p:spPr>
          <a:xfrm flipV="1">
            <a:off x="2931169" y="1223410"/>
            <a:ext cx="655638" cy="2495553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586807" y="1223410"/>
            <a:ext cx="2278064" cy="2501903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4"/>
          <p:cNvSpPr>
            <a:spLocks noChangeArrowheads="1"/>
          </p:cNvSpPr>
          <p:nvPr/>
        </p:nvSpPr>
        <p:spPr bwMode="auto">
          <a:xfrm rot="5400000">
            <a:off x="5921808" y="3572124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4"/>
          <p:cNvSpPr>
            <a:spLocks noChangeArrowheads="1"/>
          </p:cNvSpPr>
          <p:nvPr/>
        </p:nvSpPr>
        <p:spPr bwMode="auto">
          <a:xfrm rot="5400000">
            <a:off x="3409215" y="89283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4"/>
          <p:cNvSpPr>
            <a:spLocks noChangeArrowheads="1"/>
          </p:cNvSpPr>
          <p:nvPr/>
        </p:nvSpPr>
        <p:spPr bwMode="auto">
          <a:xfrm rot="5400000">
            <a:off x="2576405" y="3485080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7552956" y="1529343"/>
            <a:ext cx="1004392" cy="737155"/>
            <a:chOff x="5957983" y="4015347"/>
            <a:chExt cx="1004392" cy="737155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3"/>
            <a:srcRect l="23746"/>
            <a:stretch/>
          </p:blipFill>
          <p:spPr>
            <a:xfrm>
              <a:off x="6490732" y="4318619"/>
              <a:ext cx="471643" cy="43388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7875" y="4015347"/>
              <a:ext cx="372619" cy="320268"/>
            </a:xfrm>
            <a:prstGeom prst="rect">
              <a:avLst/>
            </a:prstGeom>
          </p:spPr>
        </p:pic>
        <p:sp>
          <p:nvSpPr>
            <p:cNvPr id="141" name="Oval 9"/>
            <p:cNvSpPr>
              <a:spLocks noChangeArrowheads="1"/>
            </p:cNvSpPr>
            <p:nvPr/>
          </p:nvSpPr>
          <p:spPr bwMode="auto">
            <a:xfrm rot="5400000">
              <a:off x="5972270" y="40095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0"/>
            <p:cNvSpPr>
              <a:spLocks noChangeArrowheads="1"/>
            </p:cNvSpPr>
            <p:nvPr/>
          </p:nvSpPr>
          <p:spPr bwMode="auto">
            <a:xfrm rot="5400000">
              <a:off x="5973858" y="43905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8062" y="1537259"/>
            <a:ext cx="1599130" cy="1131280"/>
            <a:chOff x="1365227" y="3776683"/>
            <a:chExt cx="1599130" cy="1131280"/>
          </a:xfrm>
        </p:grpSpPr>
        <p:sp>
          <p:nvSpPr>
            <p:cNvPr id="144" name="Text Box 46"/>
            <p:cNvSpPr txBox="1">
              <a:spLocks noChangeArrowheads="1"/>
            </p:cNvSpPr>
            <p:nvPr/>
          </p:nvSpPr>
          <p:spPr bwMode="auto">
            <a:xfrm>
              <a:off x="1719683" y="4132365"/>
              <a:ext cx="76950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woof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45" name="Text Box 49"/>
            <p:cNvSpPr txBox="1">
              <a:spLocks noChangeArrowheads="1"/>
            </p:cNvSpPr>
            <p:nvPr/>
          </p:nvSpPr>
          <p:spPr bwMode="auto">
            <a:xfrm>
              <a:off x="1365227" y="3776683"/>
              <a:ext cx="14784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s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lurp slurp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46" name="Text Box 44"/>
            <p:cNvSpPr txBox="1">
              <a:spLocks noChangeArrowheads="1"/>
            </p:cNvSpPr>
            <p:nvPr/>
          </p:nvSpPr>
          <p:spPr bwMode="auto">
            <a:xfrm>
              <a:off x="1436377" y="4507853"/>
              <a:ext cx="13361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 </a:t>
              </a:r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cha</a:t>
              </a:r>
              <a:r>
                <a:rPr lang="en-US" sz="16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 cha</a:t>
              </a:r>
              <a:endParaRPr lang="en-US" sz="16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47" name="Oval 9"/>
            <p:cNvSpPr>
              <a:spLocks noChangeArrowheads="1"/>
            </p:cNvSpPr>
            <p:nvPr/>
          </p:nvSpPr>
          <p:spPr bwMode="auto">
            <a:xfrm rot="5400000">
              <a:off x="2615106" y="41717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0"/>
            <p:cNvSpPr>
              <a:spLocks noChangeArrowheads="1"/>
            </p:cNvSpPr>
            <p:nvPr/>
          </p:nvSpPr>
          <p:spPr bwMode="auto">
            <a:xfrm rot="5400000">
              <a:off x="2616694" y="45527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 rot="5400000">
              <a:off x="2601532" y="382505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16191" y="2471403"/>
            <a:ext cx="1004423" cy="1988098"/>
            <a:chOff x="6111971" y="4887885"/>
            <a:chExt cx="1004423" cy="1988098"/>
          </a:xfrm>
        </p:grpSpPr>
        <p:sp>
          <p:nvSpPr>
            <p:cNvPr id="151" name="Oval 11"/>
            <p:cNvSpPr>
              <a:spLocks noChangeArrowheads="1"/>
            </p:cNvSpPr>
            <p:nvPr/>
          </p:nvSpPr>
          <p:spPr bwMode="auto">
            <a:xfrm rot="5400000">
              <a:off x="6126258" y="49239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52" name="Oval 12"/>
            <p:cNvSpPr>
              <a:spLocks noChangeArrowheads="1"/>
            </p:cNvSpPr>
            <p:nvPr/>
          </p:nvSpPr>
          <p:spPr bwMode="auto">
            <a:xfrm rot="5400000">
              <a:off x="6126258" y="53033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3"/>
            <p:cNvSpPr>
              <a:spLocks noChangeArrowheads="1"/>
            </p:cNvSpPr>
            <p:nvPr/>
          </p:nvSpPr>
          <p:spPr bwMode="auto">
            <a:xfrm rot="5400000">
              <a:off x="6126258" y="56859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"/>
            <p:cNvSpPr>
              <a:spLocks noChangeArrowheads="1"/>
            </p:cNvSpPr>
            <p:nvPr/>
          </p:nvSpPr>
          <p:spPr bwMode="auto">
            <a:xfrm rot="5400000">
              <a:off x="6126258" y="60669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9"/>
            <p:cNvSpPr>
              <a:spLocks noChangeArrowheads="1"/>
            </p:cNvSpPr>
            <p:nvPr/>
          </p:nvSpPr>
          <p:spPr bwMode="auto">
            <a:xfrm rot="5400000">
              <a:off x="6135080" y="64730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1" name="Picture 160" descr="IMG_307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54" t="17671" r="31585" b="58621"/>
            <a:stretch/>
          </p:blipFill>
          <p:spPr>
            <a:xfrm>
              <a:off x="6519729" y="4887885"/>
              <a:ext cx="311841" cy="437947"/>
            </a:xfrm>
            <a:prstGeom prst="rect">
              <a:avLst/>
            </a:prstGeom>
          </p:spPr>
        </p:pic>
        <p:pic>
          <p:nvPicPr>
            <p:cNvPr id="162" name="Picture 161" descr="IMG_0028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7" t="13091" r="34271" b="39014"/>
            <a:stretch/>
          </p:blipFill>
          <p:spPr>
            <a:xfrm>
              <a:off x="6756522" y="5221342"/>
              <a:ext cx="359872" cy="438912"/>
            </a:xfrm>
            <a:prstGeom prst="rect">
              <a:avLst/>
            </a:prstGeom>
          </p:spPr>
        </p:pic>
        <p:pic>
          <p:nvPicPr>
            <p:cNvPr id="163" name="Picture 162" descr="IMG_0142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8" r="34630" b="32533"/>
            <a:stretch/>
          </p:blipFill>
          <p:spPr>
            <a:xfrm>
              <a:off x="6484316" y="6437071"/>
              <a:ext cx="431226" cy="438912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8559" y="5978110"/>
              <a:ext cx="292608" cy="438912"/>
            </a:xfrm>
            <a:prstGeom prst="rect">
              <a:avLst/>
            </a:prstGeom>
          </p:spPr>
        </p:pic>
        <p:pic>
          <p:nvPicPr>
            <p:cNvPr id="165" name="Picture 164" descr="IMG_307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7" t="31680" r="39936" b="47127"/>
            <a:stretch/>
          </p:blipFill>
          <p:spPr>
            <a:xfrm>
              <a:off x="6450380" y="5610961"/>
              <a:ext cx="394238" cy="43891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16070" y="2797432"/>
            <a:ext cx="1317617" cy="1978615"/>
            <a:chOff x="1807962" y="5004322"/>
            <a:chExt cx="1317617" cy="1978615"/>
          </a:xfrm>
        </p:grpSpPr>
        <p:sp>
          <p:nvSpPr>
            <p:cNvPr id="156" name="Oval 11"/>
            <p:cNvSpPr>
              <a:spLocks noChangeArrowheads="1"/>
            </p:cNvSpPr>
            <p:nvPr/>
          </p:nvSpPr>
          <p:spPr bwMode="auto">
            <a:xfrm rot="5400000">
              <a:off x="2769094" y="5086116"/>
              <a:ext cx="333375" cy="36195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u="sng" dirty="0"/>
            </a:p>
          </p:txBody>
        </p:sp>
        <p:sp>
          <p:nvSpPr>
            <p:cNvPr id="157" name="Oval 12"/>
            <p:cNvSpPr>
              <a:spLocks noChangeArrowheads="1"/>
            </p:cNvSpPr>
            <p:nvPr/>
          </p:nvSpPr>
          <p:spPr bwMode="auto">
            <a:xfrm rot="5400000">
              <a:off x="2769094" y="5465529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3"/>
            <p:cNvSpPr>
              <a:spLocks noChangeArrowheads="1"/>
            </p:cNvSpPr>
            <p:nvPr/>
          </p:nvSpPr>
          <p:spPr bwMode="auto">
            <a:xfrm rot="5400000">
              <a:off x="2769094" y="5848116"/>
              <a:ext cx="333375" cy="3619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4"/>
            <p:cNvSpPr>
              <a:spLocks noChangeArrowheads="1"/>
            </p:cNvSpPr>
            <p:nvPr/>
          </p:nvSpPr>
          <p:spPr bwMode="auto">
            <a:xfrm rot="5400000">
              <a:off x="2769094" y="6229116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9"/>
            <p:cNvSpPr>
              <a:spLocks noChangeArrowheads="1"/>
            </p:cNvSpPr>
            <p:nvPr/>
          </p:nvSpPr>
          <p:spPr bwMode="auto">
            <a:xfrm rot="5400000">
              <a:off x="2777916" y="6635275"/>
              <a:ext cx="333375" cy="36195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Text Box 44"/>
            <p:cNvSpPr txBox="1">
              <a:spLocks noChangeArrowheads="1"/>
            </p:cNvSpPr>
            <p:nvPr/>
          </p:nvSpPr>
          <p:spPr bwMode="auto">
            <a:xfrm>
              <a:off x="1886485" y="6552562"/>
              <a:ext cx="74069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Nick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7" name="Text Box 45"/>
            <p:cNvSpPr txBox="1">
              <a:spLocks noChangeArrowheads="1"/>
            </p:cNvSpPr>
            <p:nvPr/>
          </p:nvSpPr>
          <p:spPr bwMode="auto">
            <a:xfrm>
              <a:off x="1890212" y="5004322"/>
              <a:ext cx="7332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Alek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8" name="Text Box 46"/>
            <p:cNvSpPr txBox="1">
              <a:spLocks noChangeArrowheads="1"/>
            </p:cNvSpPr>
            <p:nvPr/>
          </p:nvSpPr>
          <p:spPr bwMode="auto">
            <a:xfrm>
              <a:off x="1822177" y="5798252"/>
              <a:ext cx="86931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Linda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9" name="Text Box 47"/>
            <p:cNvSpPr txBox="1">
              <a:spLocks noChangeArrowheads="1"/>
            </p:cNvSpPr>
            <p:nvPr/>
          </p:nvSpPr>
          <p:spPr bwMode="auto">
            <a:xfrm>
              <a:off x="1807962" y="6204062"/>
              <a:ext cx="8977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err="1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Kadin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70" name="Text Box 49"/>
            <p:cNvSpPr txBox="1">
              <a:spLocks noChangeArrowheads="1"/>
            </p:cNvSpPr>
            <p:nvPr/>
          </p:nvSpPr>
          <p:spPr bwMode="auto">
            <a:xfrm>
              <a:off x="1815163" y="5419487"/>
              <a:ext cx="8833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dirty="0" smtClean="0">
                  <a:solidFill>
                    <a:schemeClr val="tx2"/>
                  </a:solidFill>
                  <a:latin typeface="Times New Roman" charset="0"/>
                  <a:cs typeface="Times New Roman" charset="0"/>
                </a:rPr>
                <a:t>Katya</a:t>
              </a:r>
              <a:endPara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endParaRPr>
            </a:p>
          </p:txBody>
        </p:sp>
      </p:grpSp>
      <p:cxnSp>
        <p:nvCxnSpPr>
          <p:cNvPr id="50" name="Straight Arrow Connector 49"/>
          <p:cNvCxnSpPr>
            <a:stCxn id="149" idx="0"/>
            <a:endCxn id="16" idx="4"/>
          </p:cNvCxnSpPr>
          <p:nvPr/>
        </p:nvCxnSpPr>
        <p:spPr>
          <a:xfrm>
            <a:off x="1622030" y="1766607"/>
            <a:ext cx="959889" cy="4100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15" idx="4"/>
          </p:cNvCxnSpPr>
          <p:nvPr/>
        </p:nvCxnSpPr>
        <p:spPr>
          <a:xfrm flipV="1">
            <a:off x="1626474" y="1426612"/>
            <a:ext cx="953858" cy="689659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1638803" y="2498470"/>
            <a:ext cx="959889" cy="41005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endCxn id="17" idx="4"/>
          </p:cNvCxnSpPr>
          <p:nvPr/>
        </p:nvCxnSpPr>
        <p:spPr>
          <a:xfrm flipV="1">
            <a:off x="1614144" y="2188612"/>
            <a:ext cx="967775" cy="852333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endCxn id="19" idx="4"/>
          </p:cNvCxnSpPr>
          <p:nvPr/>
        </p:nvCxnSpPr>
        <p:spPr>
          <a:xfrm flipV="1">
            <a:off x="1601814" y="2950612"/>
            <a:ext cx="980105" cy="164378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endCxn id="109" idx="4"/>
          </p:cNvCxnSpPr>
          <p:nvPr/>
        </p:nvCxnSpPr>
        <p:spPr>
          <a:xfrm>
            <a:off x="1626474" y="3423144"/>
            <a:ext cx="935644" cy="242912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26" idx="4"/>
          </p:cNvCxnSpPr>
          <p:nvPr/>
        </p:nvCxnSpPr>
        <p:spPr>
          <a:xfrm flipV="1">
            <a:off x="1626474" y="3331612"/>
            <a:ext cx="955445" cy="48606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41" idx="3"/>
            <a:endCxn id="107" idx="0"/>
          </p:cNvCxnSpPr>
          <p:nvPr/>
        </p:nvCxnSpPr>
        <p:spPr>
          <a:xfrm flipH="1">
            <a:off x="6269471" y="1586622"/>
            <a:ext cx="1336491" cy="2166478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endCxn id="11" idx="0"/>
          </p:cNvCxnSpPr>
          <p:nvPr/>
        </p:nvCxnSpPr>
        <p:spPr>
          <a:xfrm flipH="1">
            <a:off x="6231582" y="2047247"/>
            <a:ext cx="1354165" cy="139777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51" idx="4"/>
          </p:cNvCxnSpPr>
          <p:nvPr/>
        </p:nvCxnSpPr>
        <p:spPr>
          <a:xfrm flipH="1" flipV="1">
            <a:off x="6236027" y="1821606"/>
            <a:ext cx="1380164" cy="8668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2" idx="4"/>
            <a:endCxn id="12" idx="0"/>
          </p:cNvCxnSpPr>
          <p:nvPr/>
        </p:nvCxnSpPr>
        <p:spPr>
          <a:xfrm flipH="1" flipV="1">
            <a:off x="6231582" y="2566437"/>
            <a:ext cx="1384609" cy="50138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H="1" flipV="1">
            <a:off x="6260686" y="2953088"/>
            <a:ext cx="1384609" cy="501386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endCxn id="9" idx="0"/>
          </p:cNvCxnSpPr>
          <p:nvPr/>
        </p:nvCxnSpPr>
        <p:spPr>
          <a:xfrm flipH="1" flipV="1">
            <a:off x="6229994" y="1425024"/>
            <a:ext cx="1353653" cy="2399320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16" idx="4"/>
          </p:cNvCxnSpPr>
          <p:nvPr/>
        </p:nvCxnSpPr>
        <p:spPr>
          <a:xfrm flipV="1">
            <a:off x="1630918" y="1807612"/>
            <a:ext cx="951001" cy="239671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H="1" flipV="1">
            <a:off x="6265130" y="3354852"/>
            <a:ext cx="1380164" cy="866804"/>
          </a:xfrm>
          <a:prstGeom prst="straightConnector1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58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30" name="Group 390"/>
          <p:cNvGrpSpPr>
            <a:grpSpLocks/>
          </p:cNvGrpSpPr>
          <p:nvPr/>
        </p:nvGrpSpPr>
        <p:grpSpPr bwMode="auto">
          <a:xfrm>
            <a:off x="388317" y="274373"/>
            <a:ext cx="8873502" cy="5590875"/>
            <a:chOff x="182" y="868"/>
            <a:chExt cx="3267" cy="2134"/>
          </a:xfrm>
        </p:grpSpPr>
        <p:grpSp>
          <p:nvGrpSpPr>
            <p:cNvPr id="266583" name="Group 343"/>
            <p:cNvGrpSpPr>
              <a:grpSpLocks/>
            </p:cNvGrpSpPr>
            <p:nvPr/>
          </p:nvGrpSpPr>
          <p:grpSpPr bwMode="auto">
            <a:xfrm>
              <a:off x="768" y="1277"/>
              <a:ext cx="1118" cy="1362"/>
              <a:chOff x="1056" y="1392"/>
              <a:chExt cx="3024" cy="2208"/>
            </a:xfrm>
          </p:grpSpPr>
          <p:sp>
            <p:nvSpPr>
              <p:cNvPr id="266584" name="Line 34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5" name="Line 345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6" name="Line 34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7" name="Line 34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8" name="Line 348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9" name="Line 34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21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0" name="Line 35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1" name="Line 351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2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571" name="Group 331"/>
            <p:cNvGrpSpPr>
              <a:grpSpLocks/>
            </p:cNvGrpSpPr>
            <p:nvPr/>
          </p:nvGrpSpPr>
          <p:grpSpPr bwMode="auto">
            <a:xfrm>
              <a:off x="2082" y="1404"/>
              <a:ext cx="738" cy="1110"/>
              <a:chOff x="1668" y="1404"/>
              <a:chExt cx="738" cy="1110"/>
            </a:xfrm>
          </p:grpSpPr>
          <p:grpSp>
            <p:nvGrpSpPr>
              <p:cNvPr id="266515" name="Group 275"/>
              <p:cNvGrpSpPr>
                <a:grpSpLocks/>
              </p:cNvGrpSpPr>
              <p:nvPr/>
            </p:nvGrpSpPr>
            <p:grpSpPr bwMode="auto">
              <a:xfrm>
                <a:off x="1686" y="1422"/>
                <a:ext cx="708" cy="1092"/>
                <a:chOff x="1686" y="1422"/>
                <a:chExt cx="708" cy="1092"/>
              </a:xfrm>
            </p:grpSpPr>
            <p:sp>
              <p:nvSpPr>
                <p:cNvPr id="266506" name="Line 266"/>
                <p:cNvSpPr>
                  <a:spLocks noChangeShapeType="1"/>
                </p:cNvSpPr>
                <p:nvPr/>
              </p:nvSpPr>
              <p:spPr bwMode="auto">
                <a:xfrm>
                  <a:off x="1728" y="1422"/>
                  <a:ext cx="600" cy="12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07" name="Line 267"/>
                <p:cNvSpPr>
                  <a:spLocks noChangeShapeType="1"/>
                </p:cNvSpPr>
                <p:nvPr/>
              </p:nvSpPr>
              <p:spPr bwMode="auto">
                <a:xfrm flipH="1">
                  <a:off x="1686" y="1572"/>
                  <a:ext cx="654" cy="94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08" name="Line 268"/>
                <p:cNvSpPr>
                  <a:spLocks noChangeShapeType="1"/>
                </p:cNvSpPr>
                <p:nvPr/>
              </p:nvSpPr>
              <p:spPr bwMode="auto">
                <a:xfrm>
                  <a:off x="1704" y="1536"/>
                  <a:ext cx="648" cy="2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09" name="Line 269"/>
                <p:cNvSpPr>
                  <a:spLocks noChangeShapeType="1"/>
                </p:cNvSpPr>
                <p:nvPr/>
              </p:nvSpPr>
              <p:spPr bwMode="auto">
                <a:xfrm flipV="1">
                  <a:off x="1704" y="1560"/>
                  <a:ext cx="660" cy="1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0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1686" y="1554"/>
                  <a:ext cx="708" cy="25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1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1686" y="1548"/>
                  <a:ext cx="702" cy="4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2" name="Line 272"/>
                <p:cNvSpPr>
                  <a:spLocks noChangeShapeType="1"/>
                </p:cNvSpPr>
                <p:nvPr/>
              </p:nvSpPr>
              <p:spPr bwMode="auto">
                <a:xfrm flipV="1">
                  <a:off x="1692" y="1554"/>
                  <a:ext cx="702" cy="52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3" name="Line 273"/>
                <p:cNvSpPr>
                  <a:spLocks noChangeShapeType="1"/>
                </p:cNvSpPr>
                <p:nvPr/>
              </p:nvSpPr>
              <p:spPr bwMode="auto">
                <a:xfrm flipV="1">
                  <a:off x="1698" y="1542"/>
                  <a:ext cx="684" cy="66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4" name="Line 274"/>
                <p:cNvSpPr>
                  <a:spLocks noChangeShapeType="1"/>
                </p:cNvSpPr>
                <p:nvPr/>
              </p:nvSpPr>
              <p:spPr bwMode="auto">
                <a:xfrm flipV="1">
                  <a:off x="1710" y="1530"/>
                  <a:ext cx="660" cy="82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6526" name="Group 286"/>
              <p:cNvGrpSpPr>
                <a:grpSpLocks/>
              </p:cNvGrpSpPr>
              <p:nvPr/>
            </p:nvGrpSpPr>
            <p:grpSpPr bwMode="auto">
              <a:xfrm>
                <a:off x="1686" y="1428"/>
                <a:ext cx="708" cy="1056"/>
                <a:chOff x="1686" y="1428"/>
                <a:chExt cx="708" cy="1056"/>
              </a:xfrm>
            </p:grpSpPr>
            <p:sp>
              <p:nvSpPr>
                <p:cNvPr id="266517" name="Line 277"/>
                <p:cNvSpPr>
                  <a:spLocks noChangeShapeType="1"/>
                </p:cNvSpPr>
                <p:nvPr/>
              </p:nvSpPr>
              <p:spPr bwMode="auto">
                <a:xfrm>
                  <a:off x="1728" y="1548"/>
                  <a:ext cx="600" cy="12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8" name="Line 278"/>
                <p:cNvSpPr>
                  <a:spLocks noChangeShapeType="1"/>
                </p:cNvSpPr>
                <p:nvPr/>
              </p:nvSpPr>
              <p:spPr bwMode="auto">
                <a:xfrm flipH="1" flipV="1">
                  <a:off x="1704" y="1428"/>
                  <a:ext cx="636" cy="27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19" name="Line 279"/>
                <p:cNvSpPr>
                  <a:spLocks noChangeShapeType="1"/>
                </p:cNvSpPr>
                <p:nvPr/>
              </p:nvSpPr>
              <p:spPr bwMode="auto">
                <a:xfrm>
                  <a:off x="1704" y="1662"/>
                  <a:ext cx="648" cy="2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1704" y="1686"/>
                  <a:ext cx="660" cy="1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1686" y="1680"/>
                  <a:ext cx="708" cy="25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1686" y="1674"/>
                  <a:ext cx="702" cy="4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3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1692" y="1680"/>
                  <a:ext cx="702" cy="52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4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1698" y="1668"/>
                  <a:ext cx="684" cy="66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5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1710" y="1656"/>
                  <a:ext cx="660" cy="82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6537" name="Group 297"/>
              <p:cNvGrpSpPr>
                <a:grpSpLocks/>
              </p:cNvGrpSpPr>
              <p:nvPr/>
            </p:nvGrpSpPr>
            <p:grpSpPr bwMode="auto">
              <a:xfrm>
                <a:off x="1686" y="1416"/>
                <a:ext cx="708" cy="1056"/>
                <a:chOff x="1686" y="1416"/>
                <a:chExt cx="708" cy="1056"/>
              </a:xfrm>
            </p:grpSpPr>
            <p:sp>
              <p:nvSpPr>
                <p:cNvPr id="266528" name="Line 288"/>
                <p:cNvSpPr>
                  <a:spLocks noChangeShapeType="1"/>
                </p:cNvSpPr>
                <p:nvPr/>
              </p:nvSpPr>
              <p:spPr bwMode="auto">
                <a:xfrm>
                  <a:off x="1728" y="1686"/>
                  <a:ext cx="600" cy="12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29" name="Line 289"/>
                <p:cNvSpPr>
                  <a:spLocks noChangeShapeType="1"/>
                </p:cNvSpPr>
                <p:nvPr/>
              </p:nvSpPr>
              <p:spPr bwMode="auto">
                <a:xfrm flipH="1" flipV="1">
                  <a:off x="1704" y="1566"/>
                  <a:ext cx="636" cy="27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0" name="Line 290"/>
                <p:cNvSpPr>
                  <a:spLocks noChangeShapeType="1"/>
                </p:cNvSpPr>
                <p:nvPr/>
              </p:nvSpPr>
              <p:spPr bwMode="auto">
                <a:xfrm>
                  <a:off x="1704" y="1800"/>
                  <a:ext cx="648" cy="2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1" name="Line 291"/>
                <p:cNvSpPr>
                  <a:spLocks noChangeShapeType="1"/>
                </p:cNvSpPr>
                <p:nvPr/>
              </p:nvSpPr>
              <p:spPr bwMode="auto">
                <a:xfrm flipV="1">
                  <a:off x="1704" y="1824"/>
                  <a:ext cx="660" cy="1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2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1686" y="1818"/>
                  <a:ext cx="708" cy="25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3" name="Line 293"/>
                <p:cNvSpPr>
                  <a:spLocks noChangeShapeType="1"/>
                </p:cNvSpPr>
                <p:nvPr/>
              </p:nvSpPr>
              <p:spPr bwMode="auto">
                <a:xfrm flipV="1">
                  <a:off x="1686" y="1812"/>
                  <a:ext cx="702" cy="4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4" name="Line 294"/>
                <p:cNvSpPr>
                  <a:spLocks noChangeShapeType="1"/>
                </p:cNvSpPr>
                <p:nvPr/>
              </p:nvSpPr>
              <p:spPr bwMode="auto">
                <a:xfrm flipV="1">
                  <a:off x="1692" y="1818"/>
                  <a:ext cx="702" cy="52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5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1698" y="1806"/>
                  <a:ext cx="684" cy="66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36" name="Line 296"/>
                <p:cNvSpPr>
                  <a:spLocks noChangeShapeType="1"/>
                </p:cNvSpPr>
                <p:nvPr/>
              </p:nvSpPr>
              <p:spPr bwMode="auto">
                <a:xfrm>
                  <a:off x="1722" y="1416"/>
                  <a:ext cx="648" cy="37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6548" name="Group 308"/>
              <p:cNvGrpSpPr>
                <a:grpSpLocks/>
              </p:cNvGrpSpPr>
              <p:nvPr/>
            </p:nvGrpSpPr>
            <p:grpSpPr bwMode="auto">
              <a:xfrm>
                <a:off x="1668" y="1404"/>
                <a:ext cx="708" cy="1080"/>
                <a:chOff x="1668" y="1404"/>
                <a:chExt cx="708" cy="1080"/>
              </a:xfrm>
            </p:grpSpPr>
            <p:sp>
              <p:nvSpPr>
                <p:cNvPr id="266539" name="Line 299"/>
                <p:cNvSpPr>
                  <a:spLocks noChangeShapeType="1"/>
                </p:cNvSpPr>
                <p:nvPr/>
              </p:nvSpPr>
              <p:spPr bwMode="auto">
                <a:xfrm>
                  <a:off x="1710" y="1824"/>
                  <a:ext cx="600" cy="12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0" name="Line 300"/>
                <p:cNvSpPr>
                  <a:spLocks noChangeShapeType="1"/>
                </p:cNvSpPr>
                <p:nvPr/>
              </p:nvSpPr>
              <p:spPr bwMode="auto">
                <a:xfrm flipH="1" flipV="1">
                  <a:off x="1686" y="1704"/>
                  <a:ext cx="636" cy="27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1" name="Line 301"/>
                <p:cNvSpPr>
                  <a:spLocks noChangeShapeType="1"/>
                </p:cNvSpPr>
                <p:nvPr/>
              </p:nvSpPr>
              <p:spPr bwMode="auto">
                <a:xfrm>
                  <a:off x="1686" y="1938"/>
                  <a:ext cx="648" cy="2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2" name="Line 302"/>
                <p:cNvSpPr>
                  <a:spLocks noChangeShapeType="1"/>
                </p:cNvSpPr>
                <p:nvPr/>
              </p:nvSpPr>
              <p:spPr bwMode="auto">
                <a:xfrm flipV="1">
                  <a:off x="1686" y="1962"/>
                  <a:ext cx="660" cy="1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3" name="Line 303"/>
                <p:cNvSpPr>
                  <a:spLocks noChangeShapeType="1"/>
                </p:cNvSpPr>
                <p:nvPr/>
              </p:nvSpPr>
              <p:spPr bwMode="auto">
                <a:xfrm flipV="1">
                  <a:off x="1668" y="1956"/>
                  <a:ext cx="708" cy="25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4" name="Line 304"/>
                <p:cNvSpPr>
                  <a:spLocks noChangeShapeType="1"/>
                </p:cNvSpPr>
                <p:nvPr/>
              </p:nvSpPr>
              <p:spPr bwMode="auto">
                <a:xfrm flipV="1">
                  <a:off x="1668" y="1950"/>
                  <a:ext cx="702" cy="4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5" name="Line 305"/>
                <p:cNvSpPr>
                  <a:spLocks noChangeShapeType="1"/>
                </p:cNvSpPr>
                <p:nvPr/>
              </p:nvSpPr>
              <p:spPr bwMode="auto">
                <a:xfrm flipV="1">
                  <a:off x="1674" y="1956"/>
                  <a:ext cx="702" cy="52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6" name="Line 306"/>
                <p:cNvSpPr>
                  <a:spLocks noChangeShapeType="1"/>
                </p:cNvSpPr>
                <p:nvPr/>
              </p:nvSpPr>
              <p:spPr bwMode="auto">
                <a:xfrm>
                  <a:off x="1698" y="1404"/>
                  <a:ext cx="666" cy="54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47" name="Line 307"/>
                <p:cNvSpPr>
                  <a:spLocks noChangeShapeType="1"/>
                </p:cNvSpPr>
                <p:nvPr/>
              </p:nvSpPr>
              <p:spPr bwMode="auto">
                <a:xfrm>
                  <a:off x="1704" y="1554"/>
                  <a:ext cx="648" cy="37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6559" name="Group 319"/>
              <p:cNvGrpSpPr>
                <a:grpSpLocks/>
              </p:cNvGrpSpPr>
              <p:nvPr/>
            </p:nvGrpSpPr>
            <p:grpSpPr bwMode="auto">
              <a:xfrm>
                <a:off x="1668" y="1410"/>
                <a:ext cx="708" cy="1080"/>
                <a:chOff x="1668" y="1410"/>
                <a:chExt cx="708" cy="1080"/>
              </a:xfrm>
            </p:grpSpPr>
            <p:sp>
              <p:nvSpPr>
                <p:cNvPr id="266550" name="Line 310"/>
                <p:cNvSpPr>
                  <a:spLocks noChangeShapeType="1"/>
                </p:cNvSpPr>
                <p:nvPr/>
              </p:nvSpPr>
              <p:spPr bwMode="auto">
                <a:xfrm>
                  <a:off x="1710" y="1962"/>
                  <a:ext cx="600" cy="12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1" name="Line 311"/>
                <p:cNvSpPr>
                  <a:spLocks noChangeShapeType="1"/>
                </p:cNvSpPr>
                <p:nvPr/>
              </p:nvSpPr>
              <p:spPr bwMode="auto">
                <a:xfrm flipH="1" flipV="1">
                  <a:off x="1686" y="1842"/>
                  <a:ext cx="636" cy="27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2" name="Line 312"/>
                <p:cNvSpPr>
                  <a:spLocks noChangeShapeType="1"/>
                </p:cNvSpPr>
                <p:nvPr/>
              </p:nvSpPr>
              <p:spPr bwMode="auto">
                <a:xfrm>
                  <a:off x="1686" y="2076"/>
                  <a:ext cx="648" cy="2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3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1686" y="2100"/>
                  <a:ext cx="660" cy="1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4" name="Line 314"/>
                <p:cNvSpPr>
                  <a:spLocks noChangeShapeType="1"/>
                </p:cNvSpPr>
                <p:nvPr/>
              </p:nvSpPr>
              <p:spPr bwMode="auto">
                <a:xfrm flipV="1">
                  <a:off x="1668" y="2094"/>
                  <a:ext cx="708" cy="25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5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1668" y="2088"/>
                  <a:ext cx="702" cy="402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6" name="Line 316"/>
                <p:cNvSpPr>
                  <a:spLocks noChangeShapeType="1"/>
                </p:cNvSpPr>
                <p:nvPr/>
              </p:nvSpPr>
              <p:spPr bwMode="auto">
                <a:xfrm>
                  <a:off x="1710" y="1410"/>
                  <a:ext cx="666" cy="68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7" name="Line 317"/>
                <p:cNvSpPr>
                  <a:spLocks noChangeShapeType="1"/>
                </p:cNvSpPr>
                <p:nvPr/>
              </p:nvSpPr>
              <p:spPr bwMode="auto">
                <a:xfrm>
                  <a:off x="1698" y="1542"/>
                  <a:ext cx="666" cy="54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558" name="Line 318"/>
                <p:cNvSpPr>
                  <a:spLocks noChangeShapeType="1"/>
                </p:cNvSpPr>
                <p:nvPr/>
              </p:nvSpPr>
              <p:spPr bwMode="auto">
                <a:xfrm>
                  <a:off x="1704" y="1692"/>
                  <a:ext cx="648" cy="378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6561" name="Line 321"/>
              <p:cNvSpPr>
                <a:spLocks noChangeShapeType="1"/>
              </p:cNvSpPr>
              <p:nvPr/>
            </p:nvSpPr>
            <p:spPr bwMode="auto">
              <a:xfrm>
                <a:off x="1740" y="2106"/>
                <a:ext cx="600" cy="12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2" name="Line 322"/>
              <p:cNvSpPr>
                <a:spLocks noChangeShapeType="1"/>
              </p:cNvSpPr>
              <p:nvPr/>
            </p:nvSpPr>
            <p:spPr bwMode="auto">
              <a:xfrm flipH="1" flipV="1">
                <a:off x="1716" y="1986"/>
                <a:ext cx="636" cy="27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3" name="Line 323"/>
              <p:cNvSpPr>
                <a:spLocks noChangeShapeType="1"/>
              </p:cNvSpPr>
              <p:nvPr/>
            </p:nvSpPr>
            <p:spPr bwMode="auto">
              <a:xfrm>
                <a:off x="1716" y="2220"/>
                <a:ext cx="648" cy="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4" name="Line 324"/>
              <p:cNvSpPr>
                <a:spLocks noChangeShapeType="1"/>
              </p:cNvSpPr>
              <p:nvPr/>
            </p:nvSpPr>
            <p:spPr bwMode="auto">
              <a:xfrm flipV="1">
                <a:off x="1716" y="2244"/>
                <a:ext cx="660" cy="10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5" name="Line 325"/>
              <p:cNvSpPr>
                <a:spLocks noChangeShapeType="1"/>
              </p:cNvSpPr>
              <p:nvPr/>
            </p:nvSpPr>
            <p:spPr bwMode="auto">
              <a:xfrm flipV="1">
                <a:off x="1698" y="2238"/>
                <a:ext cx="708" cy="25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6" name="Line 326"/>
              <p:cNvSpPr>
                <a:spLocks noChangeShapeType="1"/>
              </p:cNvSpPr>
              <p:nvPr/>
            </p:nvSpPr>
            <p:spPr bwMode="auto">
              <a:xfrm>
                <a:off x="1722" y="1422"/>
                <a:ext cx="678" cy="81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7" name="Line 327"/>
              <p:cNvSpPr>
                <a:spLocks noChangeShapeType="1"/>
              </p:cNvSpPr>
              <p:nvPr/>
            </p:nvSpPr>
            <p:spPr bwMode="auto">
              <a:xfrm>
                <a:off x="1740" y="1554"/>
                <a:ext cx="666" cy="68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8" name="Line 328"/>
              <p:cNvSpPr>
                <a:spLocks noChangeShapeType="1"/>
              </p:cNvSpPr>
              <p:nvPr/>
            </p:nvSpPr>
            <p:spPr bwMode="auto">
              <a:xfrm>
                <a:off x="1728" y="1686"/>
                <a:ext cx="666" cy="5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69" name="Line 329"/>
              <p:cNvSpPr>
                <a:spLocks noChangeShapeType="1"/>
              </p:cNvSpPr>
              <p:nvPr/>
            </p:nvSpPr>
            <p:spPr bwMode="auto">
              <a:xfrm>
                <a:off x="1734" y="1836"/>
                <a:ext cx="648" cy="37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71" name="Group 231"/>
            <p:cNvGrpSpPr>
              <a:grpSpLocks/>
            </p:cNvGrpSpPr>
            <p:nvPr/>
          </p:nvGrpSpPr>
          <p:grpSpPr bwMode="auto">
            <a:xfrm flipH="1">
              <a:off x="897" y="1290"/>
              <a:ext cx="1142" cy="1196"/>
              <a:chOff x="1008" y="1392"/>
              <a:chExt cx="3120" cy="1488"/>
            </a:xfrm>
          </p:grpSpPr>
          <p:sp>
            <p:nvSpPr>
              <p:cNvPr id="266472" name="Line 23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3" name="Line 233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4" name="Line 23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5" name="Line 235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6" name="Line 23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7" name="Line 237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8" name="Line 23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9" name="Line 23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294" name="Group 54"/>
            <p:cNvGrpSpPr>
              <a:grpSpLocks/>
            </p:cNvGrpSpPr>
            <p:nvPr/>
          </p:nvGrpSpPr>
          <p:grpSpPr bwMode="auto">
            <a:xfrm flipH="1">
              <a:off x="879" y="1316"/>
              <a:ext cx="1142" cy="621"/>
              <a:chOff x="1008" y="1392"/>
              <a:chExt cx="3120" cy="1872"/>
            </a:xfrm>
          </p:grpSpPr>
          <p:sp>
            <p:nvSpPr>
              <p:cNvPr id="266295" name="Line 5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6" name="Line 5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7" name="Line 57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52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8" name="Line 58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9" name="Line 5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24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0" name="Line 60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87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1" name="Line 6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2" name="Line 6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03" name="Group 63"/>
            <p:cNvGrpSpPr>
              <a:grpSpLocks/>
            </p:cNvGrpSpPr>
            <p:nvPr/>
          </p:nvGrpSpPr>
          <p:grpSpPr bwMode="auto">
            <a:xfrm flipH="1">
              <a:off x="914" y="1313"/>
              <a:ext cx="1107" cy="732"/>
              <a:chOff x="1056" y="1392"/>
              <a:chExt cx="3024" cy="2208"/>
            </a:xfrm>
          </p:grpSpPr>
          <p:sp>
            <p:nvSpPr>
              <p:cNvPr id="266304" name="Line 6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5" name="Line 65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6" name="Line 6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7" name="Line 6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8" name="Line 68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9" name="Line 6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21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0" name="Line 7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1" name="Line 71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2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66" name="Group 126"/>
            <p:cNvGrpSpPr>
              <a:grpSpLocks/>
            </p:cNvGrpSpPr>
            <p:nvPr/>
          </p:nvGrpSpPr>
          <p:grpSpPr bwMode="auto">
            <a:xfrm flipH="1">
              <a:off x="896" y="1313"/>
              <a:ext cx="1125" cy="95"/>
              <a:chOff x="1056" y="1392"/>
              <a:chExt cx="3072" cy="288"/>
            </a:xfrm>
          </p:grpSpPr>
          <p:sp>
            <p:nvSpPr>
              <p:cNvPr id="266367" name="Line 127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8" name="Line 128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68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9" name="Line 129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0" name="Line 13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488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1" name="Line 131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2" name="Line 132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304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3" name="Line 13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88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4" name="Line 13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72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75" name="Group 135"/>
            <p:cNvGrpSpPr>
              <a:grpSpLocks/>
            </p:cNvGrpSpPr>
            <p:nvPr/>
          </p:nvGrpSpPr>
          <p:grpSpPr bwMode="auto">
            <a:xfrm flipH="1">
              <a:off x="896" y="1313"/>
              <a:ext cx="1125" cy="207"/>
              <a:chOff x="1056" y="1392"/>
              <a:chExt cx="3072" cy="624"/>
            </a:xfrm>
          </p:grpSpPr>
          <p:sp>
            <p:nvSpPr>
              <p:cNvPr id="266376" name="Line 13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7" name="Line 13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720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8" name="Line 13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056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79" name="Line 13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88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0" name="Line 14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872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1" name="Line 14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2" name="Line 14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640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3" name="Line 14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72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84" name="Group 144"/>
            <p:cNvGrpSpPr>
              <a:grpSpLocks/>
            </p:cNvGrpSpPr>
            <p:nvPr/>
          </p:nvGrpSpPr>
          <p:grpSpPr bwMode="auto">
            <a:xfrm flipH="1">
              <a:off x="879" y="1313"/>
              <a:ext cx="1124" cy="334"/>
              <a:chOff x="1056" y="1392"/>
              <a:chExt cx="3072" cy="1008"/>
            </a:xfrm>
          </p:grpSpPr>
          <p:sp>
            <p:nvSpPr>
              <p:cNvPr id="266385" name="Line 14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6" name="Line 14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7" name="Line 147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8" name="Line 148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89" name="Line 14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90" name="Line 15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304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91" name="Line 15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640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92" name="Line 15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243" name="Text Box 3"/>
            <p:cNvSpPr txBox="1">
              <a:spLocks noChangeArrowheads="1"/>
            </p:cNvSpPr>
            <p:nvPr/>
          </p:nvSpPr>
          <p:spPr bwMode="auto">
            <a:xfrm>
              <a:off x="648" y="868"/>
              <a:ext cx="1490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u="none" dirty="0">
                  <a:latin typeface="Times New Roman" charset="0"/>
                  <a:cs typeface="Times New Roman" charset="0"/>
                </a:rPr>
                <a:t>Lexical</a:t>
              </a:r>
              <a:r>
                <a:rPr lang="en-US" sz="1000" b="1" u="none" dirty="0">
                  <a:latin typeface="Times New Roman" charset="0"/>
                  <a:cs typeface="Times New Roman" charset="0"/>
                </a:rPr>
                <a:t> Units</a:t>
              </a:r>
            </a:p>
          </p:txBody>
        </p:sp>
        <p:cxnSp>
          <p:nvCxnSpPr>
            <p:cNvPr id="266247" name="AutoShape 7"/>
            <p:cNvCxnSpPr>
              <a:cxnSpLocks noChangeShapeType="1"/>
            </p:cNvCxnSpPr>
            <p:nvPr/>
          </p:nvCxnSpPr>
          <p:spPr bwMode="auto">
            <a:xfrm rot="5400000" flipV="1">
              <a:off x="1622" y="1046"/>
              <a:ext cx="1" cy="297"/>
            </a:xfrm>
            <a:prstGeom prst="curvedConnector3">
              <a:avLst>
                <a:gd name="adj1" fmla="val -161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248" name="AutoShape 8"/>
            <p:cNvCxnSpPr>
              <a:cxnSpLocks noChangeShapeType="1"/>
            </p:cNvCxnSpPr>
            <p:nvPr/>
          </p:nvCxnSpPr>
          <p:spPr bwMode="auto">
            <a:xfrm rot="5400000" flipV="1">
              <a:off x="1475" y="1046"/>
              <a:ext cx="1" cy="298"/>
            </a:xfrm>
            <a:prstGeom prst="curvedConnector3">
              <a:avLst>
                <a:gd name="adj1" fmla="val -150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249" name="AutoShape 9"/>
            <p:cNvCxnSpPr>
              <a:cxnSpLocks noChangeShapeType="1"/>
            </p:cNvCxnSpPr>
            <p:nvPr/>
          </p:nvCxnSpPr>
          <p:spPr bwMode="auto">
            <a:xfrm rot="5400000" flipV="1">
              <a:off x="1324" y="1046"/>
              <a:ext cx="1" cy="298"/>
            </a:xfrm>
            <a:prstGeom prst="curvedConnector3">
              <a:avLst>
                <a:gd name="adj1" fmla="val -150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250" name="AutoShape 10"/>
            <p:cNvCxnSpPr>
              <a:cxnSpLocks noChangeShapeType="1"/>
            </p:cNvCxnSpPr>
            <p:nvPr/>
          </p:nvCxnSpPr>
          <p:spPr bwMode="auto">
            <a:xfrm rot="5400000" flipV="1">
              <a:off x="1184" y="1046"/>
              <a:ext cx="1" cy="297"/>
            </a:xfrm>
            <a:prstGeom prst="curvedConnector3">
              <a:avLst>
                <a:gd name="adj1" fmla="val -149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6257" name="Oval 17"/>
            <p:cNvSpPr>
              <a:spLocks noChangeArrowheads="1"/>
            </p:cNvSpPr>
            <p:nvPr/>
          </p:nvSpPr>
          <p:spPr bwMode="auto">
            <a:xfrm rot="5400000">
              <a:off x="666" y="1338"/>
              <a:ext cx="119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8" name="Oval 18"/>
            <p:cNvSpPr>
              <a:spLocks noChangeArrowheads="1"/>
            </p:cNvSpPr>
            <p:nvPr/>
          </p:nvSpPr>
          <p:spPr bwMode="auto">
            <a:xfrm rot="5400000">
              <a:off x="668" y="1473"/>
              <a:ext cx="118" cy="128"/>
            </a:xfrm>
            <a:prstGeom prst="ellipse">
              <a:avLst/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9" name="Oval 19"/>
            <p:cNvSpPr>
              <a:spLocks noChangeArrowheads="1"/>
            </p:cNvSpPr>
            <p:nvPr/>
          </p:nvSpPr>
          <p:spPr bwMode="auto">
            <a:xfrm rot="5400000">
              <a:off x="668" y="1608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0" name="Oval 20"/>
            <p:cNvSpPr>
              <a:spLocks noChangeArrowheads="1"/>
            </p:cNvSpPr>
            <p:nvPr/>
          </p:nvSpPr>
          <p:spPr bwMode="auto">
            <a:xfrm rot="5400000">
              <a:off x="668" y="1826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1" name="Oval 21"/>
            <p:cNvSpPr>
              <a:spLocks noChangeArrowheads="1"/>
            </p:cNvSpPr>
            <p:nvPr/>
          </p:nvSpPr>
          <p:spPr bwMode="auto">
            <a:xfrm rot="5400000">
              <a:off x="668" y="1962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2" name="Oval 22"/>
            <p:cNvSpPr>
              <a:spLocks noChangeArrowheads="1"/>
            </p:cNvSpPr>
            <p:nvPr/>
          </p:nvSpPr>
          <p:spPr bwMode="auto">
            <a:xfrm>
              <a:off x="824" y="1186"/>
              <a:ext cx="128" cy="11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3" name="Oval 23"/>
            <p:cNvSpPr>
              <a:spLocks noChangeArrowheads="1"/>
            </p:cNvSpPr>
            <p:nvPr/>
          </p:nvSpPr>
          <p:spPr bwMode="auto">
            <a:xfrm>
              <a:off x="972" y="1186"/>
              <a:ext cx="128" cy="118"/>
            </a:xfrm>
            <a:prstGeom prst="ellipse">
              <a:avLst/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4" name="Oval 24"/>
            <p:cNvSpPr>
              <a:spLocks noChangeArrowheads="1"/>
            </p:cNvSpPr>
            <p:nvPr/>
          </p:nvSpPr>
          <p:spPr bwMode="auto">
            <a:xfrm>
              <a:off x="1121" y="1186"/>
              <a:ext cx="129" cy="11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5" name="Oval 25"/>
            <p:cNvSpPr>
              <a:spLocks noChangeArrowheads="1"/>
            </p:cNvSpPr>
            <p:nvPr/>
          </p:nvSpPr>
          <p:spPr bwMode="auto">
            <a:xfrm>
              <a:off x="1270" y="1186"/>
              <a:ext cx="128" cy="118"/>
            </a:xfrm>
            <a:prstGeom prst="ellipse">
              <a:avLst/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6" name="Oval 26"/>
            <p:cNvSpPr>
              <a:spLocks noChangeArrowheads="1"/>
            </p:cNvSpPr>
            <p:nvPr/>
          </p:nvSpPr>
          <p:spPr bwMode="auto">
            <a:xfrm>
              <a:off x="1419" y="1186"/>
              <a:ext cx="129" cy="118"/>
            </a:xfrm>
            <a:prstGeom prst="ellipse">
              <a:avLst/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7" name="Oval 27"/>
            <p:cNvSpPr>
              <a:spLocks noChangeArrowheads="1"/>
            </p:cNvSpPr>
            <p:nvPr/>
          </p:nvSpPr>
          <p:spPr bwMode="auto">
            <a:xfrm>
              <a:off x="1568" y="1186"/>
              <a:ext cx="128" cy="11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8" name="Text Box 28"/>
            <p:cNvSpPr txBox="1">
              <a:spLocks noChangeArrowheads="1"/>
            </p:cNvSpPr>
            <p:nvPr/>
          </p:nvSpPr>
          <p:spPr bwMode="auto">
            <a:xfrm>
              <a:off x="290" y="2732"/>
              <a:ext cx="855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000" b="1" u="none">
                  <a:latin typeface="Times New Roman" charset="0"/>
                  <a:cs typeface="Times New Roman" charset="0"/>
                </a:rPr>
                <a:t>Auditory </a:t>
              </a:r>
            </a:p>
            <a:p>
              <a:pPr algn="ctr"/>
              <a:r>
                <a:rPr lang="en-US" sz="2000" b="1" u="none">
                  <a:latin typeface="Times New Roman" charset="0"/>
                  <a:cs typeface="Times New Roman" charset="0"/>
                </a:rPr>
                <a:t>Inputs</a:t>
              </a:r>
            </a:p>
          </p:txBody>
        </p:sp>
        <p:sp>
          <p:nvSpPr>
            <p:cNvPr id="266269" name="Text Box 29"/>
            <p:cNvSpPr txBox="1">
              <a:spLocks noChangeArrowheads="1"/>
            </p:cNvSpPr>
            <p:nvPr/>
          </p:nvSpPr>
          <p:spPr bwMode="auto">
            <a:xfrm>
              <a:off x="1710" y="2568"/>
              <a:ext cx="702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000" b="1" u="none" dirty="0">
                  <a:latin typeface="Times New Roman" charset="0"/>
                  <a:cs typeface="Times New Roman" charset="0"/>
                </a:rPr>
                <a:t>Visual </a:t>
              </a:r>
            </a:p>
            <a:p>
              <a:pPr algn="ctr"/>
              <a:r>
                <a:rPr lang="en-US" sz="2000" b="1" u="none" dirty="0">
                  <a:latin typeface="Times New Roman" charset="0"/>
                  <a:cs typeface="Times New Roman" charset="0"/>
                </a:rPr>
                <a:t>Categories</a:t>
              </a:r>
            </a:p>
            <a:p>
              <a:pPr algn="ctr"/>
              <a:r>
                <a:rPr lang="en-US" sz="2000" b="1" u="none" dirty="0">
                  <a:latin typeface="Times New Roman" charset="0"/>
                  <a:cs typeface="Times New Roman" charset="0"/>
                </a:rPr>
                <a:t>(Learned)</a:t>
              </a:r>
            </a:p>
          </p:txBody>
        </p:sp>
        <p:sp>
          <p:nvSpPr>
            <p:cNvPr id="266270" name="Oval 30"/>
            <p:cNvSpPr>
              <a:spLocks noChangeArrowheads="1"/>
            </p:cNvSpPr>
            <p:nvPr/>
          </p:nvSpPr>
          <p:spPr bwMode="auto">
            <a:xfrm rot="5400000">
              <a:off x="667" y="2098"/>
              <a:ext cx="119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284" name="Group 44"/>
            <p:cNvGrpSpPr>
              <a:grpSpLocks/>
            </p:cNvGrpSpPr>
            <p:nvPr/>
          </p:nvGrpSpPr>
          <p:grpSpPr bwMode="auto">
            <a:xfrm flipH="1">
              <a:off x="903" y="1308"/>
              <a:ext cx="1142" cy="494"/>
              <a:chOff x="1008" y="1392"/>
              <a:chExt cx="3120" cy="1488"/>
            </a:xfrm>
          </p:grpSpPr>
          <p:sp>
            <p:nvSpPr>
              <p:cNvPr id="266285" name="Line 4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86" name="Line 4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87" name="Line 47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88" name="Line 48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89" name="Line 4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0" name="Line 50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1" name="Line 5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92" name="Line 5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6393" name="AutoShape 153"/>
            <p:cNvCxnSpPr>
              <a:cxnSpLocks noChangeShapeType="1"/>
            </p:cNvCxnSpPr>
            <p:nvPr/>
          </p:nvCxnSpPr>
          <p:spPr bwMode="auto">
            <a:xfrm rot="5400000" flipV="1">
              <a:off x="1544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394" name="AutoShape 154"/>
            <p:cNvCxnSpPr>
              <a:cxnSpLocks noChangeShapeType="1"/>
            </p:cNvCxnSpPr>
            <p:nvPr/>
          </p:nvCxnSpPr>
          <p:spPr bwMode="auto">
            <a:xfrm rot="5400000" flipV="1">
              <a:off x="1036" y="1046"/>
              <a:ext cx="1" cy="297"/>
            </a:xfrm>
            <a:prstGeom prst="curvedConnector3">
              <a:avLst>
                <a:gd name="adj1" fmla="val -143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395" name="AutoShape 155"/>
            <p:cNvCxnSpPr>
              <a:cxnSpLocks noChangeShapeType="1"/>
            </p:cNvCxnSpPr>
            <p:nvPr/>
          </p:nvCxnSpPr>
          <p:spPr bwMode="auto">
            <a:xfrm rot="5400000" flipV="1">
              <a:off x="1773" y="1046"/>
              <a:ext cx="1" cy="297"/>
            </a:xfrm>
            <a:prstGeom prst="curvedConnector3">
              <a:avLst>
                <a:gd name="adj1" fmla="val -149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6396" name="Oval 156"/>
            <p:cNvSpPr>
              <a:spLocks noChangeArrowheads="1"/>
            </p:cNvSpPr>
            <p:nvPr/>
          </p:nvSpPr>
          <p:spPr bwMode="auto">
            <a:xfrm>
              <a:off x="1717" y="1186"/>
              <a:ext cx="129" cy="11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7" name="Oval 157"/>
            <p:cNvSpPr>
              <a:spLocks noChangeArrowheads="1"/>
            </p:cNvSpPr>
            <p:nvPr/>
          </p:nvSpPr>
          <p:spPr bwMode="auto">
            <a:xfrm>
              <a:off x="1867" y="1186"/>
              <a:ext cx="128" cy="11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8" name="Oval 158"/>
            <p:cNvSpPr>
              <a:spLocks noChangeArrowheads="1"/>
            </p:cNvSpPr>
            <p:nvPr/>
          </p:nvSpPr>
          <p:spPr bwMode="auto">
            <a:xfrm>
              <a:off x="1566" y="1182"/>
              <a:ext cx="129" cy="11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66400" name="AutoShape 160"/>
            <p:cNvCxnSpPr>
              <a:cxnSpLocks noChangeShapeType="1"/>
            </p:cNvCxnSpPr>
            <p:nvPr/>
          </p:nvCxnSpPr>
          <p:spPr bwMode="auto">
            <a:xfrm rot="5400000" flipV="1">
              <a:off x="1688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401" name="AutoShape 161"/>
            <p:cNvCxnSpPr>
              <a:cxnSpLocks noChangeShapeType="1"/>
            </p:cNvCxnSpPr>
            <p:nvPr/>
          </p:nvCxnSpPr>
          <p:spPr bwMode="auto">
            <a:xfrm rot="5400000" flipV="1">
              <a:off x="1850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402" name="AutoShape 162"/>
            <p:cNvCxnSpPr>
              <a:cxnSpLocks noChangeShapeType="1"/>
            </p:cNvCxnSpPr>
            <p:nvPr/>
          </p:nvCxnSpPr>
          <p:spPr bwMode="auto">
            <a:xfrm rot="5400000" flipV="1">
              <a:off x="1100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403" name="AutoShape 163"/>
            <p:cNvCxnSpPr>
              <a:cxnSpLocks noChangeShapeType="1"/>
            </p:cNvCxnSpPr>
            <p:nvPr/>
          </p:nvCxnSpPr>
          <p:spPr bwMode="auto">
            <a:xfrm rot="5400000" flipV="1">
              <a:off x="1244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404" name="AutoShape 164"/>
            <p:cNvCxnSpPr>
              <a:cxnSpLocks noChangeShapeType="1"/>
            </p:cNvCxnSpPr>
            <p:nvPr/>
          </p:nvCxnSpPr>
          <p:spPr bwMode="auto">
            <a:xfrm rot="5400000" flipV="1">
              <a:off x="1406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6405" name="AutoShape 165"/>
            <p:cNvCxnSpPr>
              <a:cxnSpLocks noChangeShapeType="1"/>
            </p:cNvCxnSpPr>
            <p:nvPr/>
          </p:nvCxnSpPr>
          <p:spPr bwMode="auto">
            <a:xfrm rot="5400000" flipV="1">
              <a:off x="968" y="1120"/>
              <a:ext cx="1" cy="149"/>
            </a:xfrm>
            <a:prstGeom prst="curvedConnector3">
              <a:avLst>
                <a:gd name="adj1" fmla="val -95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66498" name="Group 258"/>
            <p:cNvGrpSpPr>
              <a:grpSpLocks/>
            </p:cNvGrpSpPr>
            <p:nvPr/>
          </p:nvGrpSpPr>
          <p:grpSpPr bwMode="auto">
            <a:xfrm>
              <a:off x="2008" y="1342"/>
              <a:ext cx="129" cy="1202"/>
              <a:chOff x="1618" y="1312"/>
              <a:chExt cx="129" cy="1202"/>
            </a:xfrm>
          </p:grpSpPr>
          <p:sp>
            <p:nvSpPr>
              <p:cNvPr id="266251" name="Oval 11"/>
              <p:cNvSpPr>
                <a:spLocks noChangeArrowheads="1"/>
              </p:cNvSpPr>
              <p:nvPr/>
            </p:nvSpPr>
            <p:spPr bwMode="auto">
              <a:xfrm rot="5400000">
                <a:off x="1623" y="1307"/>
                <a:ext cx="119" cy="129"/>
              </a:xfrm>
              <a:prstGeom prst="ellipse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52" name="Oval 12"/>
              <p:cNvSpPr>
                <a:spLocks noChangeArrowheads="1"/>
              </p:cNvSpPr>
              <p:nvPr/>
            </p:nvSpPr>
            <p:spPr bwMode="auto">
              <a:xfrm rot="5400000">
                <a:off x="1624" y="1443"/>
                <a:ext cx="118" cy="128"/>
              </a:xfrm>
              <a:prstGeom prst="ellipse">
                <a:avLst/>
              </a:prstGeom>
              <a:solidFill>
                <a:srgbClr val="80808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53" name="Oval 13"/>
              <p:cNvSpPr>
                <a:spLocks noChangeArrowheads="1"/>
              </p:cNvSpPr>
              <p:nvPr/>
            </p:nvSpPr>
            <p:spPr bwMode="auto">
              <a:xfrm rot="5400000">
                <a:off x="1624" y="1578"/>
                <a:ext cx="118" cy="128"/>
              </a:xfrm>
              <a:prstGeom prst="ellipse">
                <a:avLst/>
              </a:prstGeom>
              <a:solidFill>
                <a:srgbClr val="80808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54" name="Oval 14"/>
              <p:cNvSpPr>
                <a:spLocks noChangeArrowheads="1"/>
              </p:cNvSpPr>
              <p:nvPr/>
            </p:nvSpPr>
            <p:spPr bwMode="auto">
              <a:xfrm rot="5400000">
                <a:off x="1624" y="1713"/>
                <a:ext cx="118" cy="128"/>
              </a:xfrm>
              <a:prstGeom prst="ellipse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55" name="Oval 15"/>
              <p:cNvSpPr>
                <a:spLocks noChangeArrowheads="1"/>
              </p:cNvSpPr>
              <p:nvPr/>
            </p:nvSpPr>
            <p:spPr bwMode="auto">
              <a:xfrm rot="5400000">
                <a:off x="1624" y="1848"/>
                <a:ext cx="118" cy="128"/>
              </a:xfrm>
              <a:prstGeom prst="ellipse">
                <a:avLst/>
              </a:prstGeom>
              <a:solidFill>
                <a:srgbClr val="80808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56" name="Oval 16"/>
              <p:cNvSpPr>
                <a:spLocks noChangeArrowheads="1"/>
              </p:cNvSpPr>
              <p:nvPr/>
            </p:nvSpPr>
            <p:spPr bwMode="auto">
              <a:xfrm rot="5400000">
                <a:off x="1624" y="1983"/>
                <a:ext cx="118" cy="128"/>
              </a:xfrm>
              <a:prstGeom prst="ellipse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468" name="Oval 228"/>
              <p:cNvSpPr>
                <a:spLocks noChangeArrowheads="1"/>
              </p:cNvSpPr>
              <p:nvPr/>
            </p:nvSpPr>
            <p:spPr bwMode="auto">
              <a:xfrm rot="5400000">
                <a:off x="1624" y="2121"/>
                <a:ext cx="118" cy="128"/>
              </a:xfrm>
              <a:prstGeom prst="ellipse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469" name="Oval 229"/>
              <p:cNvSpPr>
                <a:spLocks noChangeArrowheads="1"/>
              </p:cNvSpPr>
              <p:nvPr/>
            </p:nvSpPr>
            <p:spPr bwMode="auto">
              <a:xfrm rot="5400000">
                <a:off x="1624" y="2256"/>
                <a:ext cx="118" cy="128"/>
              </a:xfrm>
              <a:prstGeom prst="ellipse">
                <a:avLst/>
              </a:prstGeom>
              <a:solidFill>
                <a:srgbClr val="80808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470" name="Oval 230"/>
              <p:cNvSpPr>
                <a:spLocks noChangeArrowheads="1"/>
              </p:cNvSpPr>
              <p:nvPr/>
            </p:nvSpPr>
            <p:spPr bwMode="auto">
              <a:xfrm rot="5400000">
                <a:off x="1624" y="2391"/>
                <a:ext cx="118" cy="128"/>
              </a:xfrm>
              <a:prstGeom prst="ellipse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480" name="Group 240"/>
            <p:cNvGrpSpPr>
              <a:grpSpLocks/>
            </p:cNvGrpSpPr>
            <p:nvPr/>
          </p:nvGrpSpPr>
          <p:grpSpPr bwMode="auto">
            <a:xfrm flipH="1">
              <a:off x="885" y="1296"/>
              <a:ext cx="1142" cy="1004"/>
              <a:chOff x="1008" y="1392"/>
              <a:chExt cx="3120" cy="1488"/>
            </a:xfrm>
          </p:grpSpPr>
          <p:sp>
            <p:nvSpPr>
              <p:cNvPr id="266481" name="Line 24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2" name="Line 24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3" name="Line 24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4" name="Line 244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5" name="Line 24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6" name="Line 246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7" name="Line 24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8" name="Line 24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89" name="Group 249"/>
            <p:cNvGrpSpPr>
              <a:grpSpLocks/>
            </p:cNvGrpSpPr>
            <p:nvPr/>
          </p:nvGrpSpPr>
          <p:grpSpPr bwMode="auto">
            <a:xfrm flipH="1">
              <a:off x="891" y="1290"/>
              <a:ext cx="1142" cy="896"/>
              <a:chOff x="1008" y="1392"/>
              <a:chExt cx="3120" cy="1488"/>
            </a:xfrm>
          </p:grpSpPr>
          <p:sp>
            <p:nvSpPr>
              <p:cNvPr id="266490" name="Line 250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1" name="Line 25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2" name="Line 252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3" name="Line 253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4" name="Line 254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5" name="Line 255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6" name="Line 25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7" name="Line 25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99" name="Oval 259"/>
            <p:cNvSpPr>
              <a:spLocks noChangeArrowheads="1"/>
            </p:cNvSpPr>
            <p:nvPr/>
          </p:nvSpPr>
          <p:spPr bwMode="auto">
            <a:xfrm rot="5400000">
              <a:off x="2748" y="1488"/>
              <a:ext cx="119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0" name="Oval 260"/>
            <p:cNvSpPr>
              <a:spLocks noChangeArrowheads="1"/>
            </p:cNvSpPr>
            <p:nvPr/>
          </p:nvSpPr>
          <p:spPr bwMode="auto">
            <a:xfrm rot="5400000">
              <a:off x="2750" y="1623"/>
              <a:ext cx="118" cy="128"/>
            </a:xfrm>
            <a:prstGeom prst="ellipse">
              <a:avLst/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1" name="Oval 261"/>
            <p:cNvSpPr>
              <a:spLocks noChangeArrowheads="1"/>
            </p:cNvSpPr>
            <p:nvPr/>
          </p:nvSpPr>
          <p:spPr bwMode="auto">
            <a:xfrm rot="5400000">
              <a:off x="2750" y="1758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2" name="Oval 262"/>
            <p:cNvSpPr>
              <a:spLocks noChangeArrowheads="1"/>
            </p:cNvSpPr>
            <p:nvPr/>
          </p:nvSpPr>
          <p:spPr bwMode="auto">
            <a:xfrm rot="5400000">
              <a:off x="2750" y="1892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3" name="Oval 263"/>
            <p:cNvSpPr>
              <a:spLocks noChangeArrowheads="1"/>
            </p:cNvSpPr>
            <p:nvPr/>
          </p:nvSpPr>
          <p:spPr bwMode="auto">
            <a:xfrm rot="5400000">
              <a:off x="2750" y="2028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4" name="Oval 264"/>
            <p:cNvSpPr>
              <a:spLocks noChangeArrowheads="1"/>
            </p:cNvSpPr>
            <p:nvPr/>
          </p:nvSpPr>
          <p:spPr bwMode="auto">
            <a:xfrm rot="5400000">
              <a:off x="2749" y="2164"/>
              <a:ext cx="119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5" name="Text Box 265"/>
            <p:cNvSpPr txBox="1">
              <a:spLocks noChangeArrowheads="1"/>
            </p:cNvSpPr>
            <p:nvPr/>
          </p:nvSpPr>
          <p:spPr bwMode="auto">
            <a:xfrm>
              <a:off x="2436" y="2352"/>
              <a:ext cx="702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000" b="1" u="none">
                  <a:latin typeface="Times New Roman" charset="0"/>
                  <a:cs typeface="Times New Roman" charset="0"/>
                </a:rPr>
                <a:t>Visual </a:t>
              </a:r>
            </a:p>
            <a:p>
              <a:pPr algn="ctr"/>
              <a:r>
                <a:rPr lang="en-US" sz="2000" b="1" u="none">
                  <a:latin typeface="Times New Roman" charset="0"/>
                  <a:cs typeface="Times New Roman" charset="0"/>
                </a:rPr>
                <a:t>Feature Inputs</a:t>
              </a:r>
            </a:p>
          </p:txBody>
        </p:sp>
        <p:sp>
          <p:nvSpPr>
            <p:cNvPr id="266573" name="Text Box 333"/>
            <p:cNvSpPr txBox="1">
              <a:spLocks noChangeArrowheads="1"/>
            </p:cNvSpPr>
            <p:nvPr/>
          </p:nvSpPr>
          <p:spPr bwMode="auto">
            <a:xfrm>
              <a:off x="2864" y="1474"/>
              <a:ext cx="440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u="none" dirty="0">
                  <a:latin typeface="Times New Roman" charset="0"/>
                </a:rPr>
                <a:t>four legs</a:t>
              </a:r>
            </a:p>
          </p:txBody>
        </p:sp>
        <p:sp>
          <p:nvSpPr>
            <p:cNvPr id="266574" name="Text Box 334"/>
            <p:cNvSpPr txBox="1">
              <a:spLocks noChangeArrowheads="1"/>
            </p:cNvSpPr>
            <p:nvPr/>
          </p:nvSpPr>
          <p:spPr bwMode="auto">
            <a:xfrm>
              <a:off x="2864" y="1611"/>
              <a:ext cx="301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u="none" dirty="0">
                  <a:latin typeface="Times New Roman" charset="0"/>
                </a:rPr>
                <a:t>plant</a:t>
              </a:r>
            </a:p>
          </p:txBody>
        </p:sp>
        <p:sp>
          <p:nvSpPr>
            <p:cNvPr id="266575" name="Text Box 335"/>
            <p:cNvSpPr txBox="1">
              <a:spLocks noChangeArrowheads="1"/>
            </p:cNvSpPr>
            <p:nvPr/>
          </p:nvSpPr>
          <p:spPr bwMode="auto">
            <a:xfrm>
              <a:off x="2864" y="1885"/>
              <a:ext cx="365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u="none">
                  <a:latin typeface="Times New Roman" charset="0"/>
                </a:rPr>
                <a:t>has fur</a:t>
              </a:r>
            </a:p>
          </p:txBody>
        </p:sp>
        <p:sp>
          <p:nvSpPr>
            <p:cNvPr id="266576" name="Text Box 336"/>
            <p:cNvSpPr txBox="1">
              <a:spLocks noChangeArrowheads="1"/>
            </p:cNvSpPr>
            <p:nvPr/>
          </p:nvSpPr>
          <p:spPr bwMode="auto">
            <a:xfrm>
              <a:off x="2864" y="2022"/>
              <a:ext cx="585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u="none">
                  <a:latin typeface="Times New Roman" charset="0"/>
                </a:rPr>
                <a:t>has whiskers</a:t>
              </a:r>
            </a:p>
          </p:txBody>
        </p:sp>
        <p:sp>
          <p:nvSpPr>
            <p:cNvPr id="266577" name="Text Box 337"/>
            <p:cNvSpPr txBox="1">
              <a:spLocks noChangeArrowheads="1"/>
            </p:cNvSpPr>
            <p:nvPr/>
          </p:nvSpPr>
          <p:spPr bwMode="auto">
            <a:xfrm>
              <a:off x="2864" y="2158"/>
              <a:ext cx="22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u="none">
                  <a:latin typeface="Times New Roman" charset="0"/>
                </a:rPr>
                <a:t>tall</a:t>
              </a:r>
            </a:p>
          </p:txBody>
        </p:sp>
        <p:sp>
          <p:nvSpPr>
            <p:cNvPr id="266578" name="Text Box 338"/>
            <p:cNvSpPr txBox="1">
              <a:spLocks noChangeArrowheads="1"/>
            </p:cNvSpPr>
            <p:nvPr/>
          </p:nvSpPr>
          <p:spPr bwMode="auto">
            <a:xfrm>
              <a:off x="2864" y="1748"/>
              <a:ext cx="362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 u="none">
                  <a:latin typeface="Times New Roman" charset="0"/>
                </a:rPr>
                <a:t>animal</a:t>
              </a:r>
            </a:p>
          </p:txBody>
        </p:sp>
        <p:sp>
          <p:nvSpPr>
            <p:cNvPr id="266580" name="Oval 340"/>
            <p:cNvSpPr>
              <a:spLocks noChangeArrowheads="1"/>
            </p:cNvSpPr>
            <p:nvPr/>
          </p:nvSpPr>
          <p:spPr bwMode="auto">
            <a:xfrm rot="5400000">
              <a:off x="668" y="2306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81" name="Oval 341"/>
            <p:cNvSpPr>
              <a:spLocks noChangeArrowheads="1"/>
            </p:cNvSpPr>
            <p:nvPr/>
          </p:nvSpPr>
          <p:spPr bwMode="auto">
            <a:xfrm rot="5400000">
              <a:off x="668" y="2442"/>
              <a:ext cx="118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82" name="Oval 342"/>
            <p:cNvSpPr>
              <a:spLocks noChangeArrowheads="1"/>
            </p:cNvSpPr>
            <p:nvPr/>
          </p:nvSpPr>
          <p:spPr bwMode="auto">
            <a:xfrm rot="5400000">
              <a:off x="667" y="2578"/>
              <a:ext cx="119" cy="128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357" name="Group 117"/>
            <p:cNvGrpSpPr>
              <a:grpSpLocks/>
            </p:cNvGrpSpPr>
            <p:nvPr/>
          </p:nvGrpSpPr>
          <p:grpSpPr bwMode="auto">
            <a:xfrm>
              <a:off x="756" y="1313"/>
              <a:ext cx="1106" cy="846"/>
              <a:chOff x="1056" y="1392"/>
              <a:chExt cx="3024" cy="2208"/>
            </a:xfrm>
          </p:grpSpPr>
          <p:sp>
            <p:nvSpPr>
              <p:cNvPr id="266358" name="Line 118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9" name="Line 119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0" name="Line 12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1" name="Line 12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2" name="Line 122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3" name="Line 123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21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4" name="Line 12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65" name="Line 125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2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12" name="Group 72"/>
            <p:cNvGrpSpPr>
              <a:grpSpLocks/>
            </p:cNvGrpSpPr>
            <p:nvPr/>
          </p:nvGrpSpPr>
          <p:grpSpPr bwMode="auto">
            <a:xfrm>
              <a:off x="756" y="1308"/>
              <a:ext cx="1124" cy="95"/>
              <a:chOff x="1056" y="1392"/>
              <a:chExt cx="3072" cy="288"/>
            </a:xfrm>
          </p:grpSpPr>
          <p:sp>
            <p:nvSpPr>
              <p:cNvPr id="266313" name="Line 7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4" name="Line 7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68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5" name="Line 75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6" name="Line 7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488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7" name="Line 77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8" name="Line 78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304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19" name="Line 79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88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0" name="Line 8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72" cy="2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21" name="Group 81"/>
            <p:cNvGrpSpPr>
              <a:grpSpLocks/>
            </p:cNvGrpSpPr>
            <p:nvPr/>
          </p:nvGrpSpPr>
          <p:grpSpPr bwMode="auto">
            <a:xfrm>
              <a:off x="756" y="1316"/>
              <a:ext cx="1124" cy="207"/>
              <a:chOff x="1056" y="1392"/>
              <a:chExt cx="3072" cy="624"/>
            </a:xfrm>
          </p:grpSpPr>
          <p:sp>
            <p:nvSpPr>
              <p:cNvPr id="266322" name="Line 8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3" name="Line 83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720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4" name="Line 84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056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5" name="Line 8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88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6" name="Line 8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872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7" name="Line 8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8" name="Line 8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640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29" name="Line 89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72" cy="6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30" name="Group 90"/>
            <p:cNvGrpSpPr>
              <a:grpSpLocks/>
            </p:cNvGrpSpPr>
            <p:nvPr/>
          </p:nvGrpSpPr>
          <p:grpSpPr bwMode="auto">
            <a:xfrm>
              <a:off x="738" y="1313"/>
              <a:ext cx="1142" cy="571"/>
              <a:chOff x="1008" y="1392"/>
              <a:chExt cx="3120" cy="1488"/>
            </a:xfrm>
          </p:grpSpPr>
          <p:sp>
            <p:nvSpPr>
              <p:cNvPr id="266331" name="Line 9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2" name="Line 92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3" name="Line 9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4" name="Line 94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5" name="Line 9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6" name="Line 96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48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7" name="Line 9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38" name="Line 9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4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39" name="Group 99"/>
            <p:cNvGrpSpPr>
              <a:grpSpLocks/>
            </p:cNvGrpSpPr>
            <p:nvPr/>
          </p:nvGrpSpPr>
          <p:grpSpPr bwMode="auto">
            <a:xfrm>
              <a:off x="773" y="1313"/>
              <a:ext cx="1125" cy="334"/>
              <a:chOff x="1056" y="1392"/>
              <a:chExt cx="3072" cy="1008"/>
            </a:xfrm>
          </p:grpSpPr>
          <p:sp>
            <p:nvSpPr>
              <p:cNvPr id="266340" name="Line 100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1" name="Line 101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2" name="Line 102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3" name="Line 103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4" name="Line 104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72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5" name="Line 105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304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6" name="Line 10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640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47" name="Line 10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0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348" name="Group 108"/>
            <p:cNvGrpSpPr>
              <a:grpSpLocks/>
            </p:cNvGrpSpPr>
            <p:nvPr/>
          </p:nvGrpSpPr>
          <p:grpSpPr bwMode="auto">
            <a:xfrm>
              <a:off x="756" y="1313"/>
              <a:ext cx="1142" cy="717"/>
              <a:chOff x="1008" y="1392"/>
              <a:chExt cx="3120" cy="1872"/>
            </a:xfrm>
          </p:grpSpPr>
          <p:sp>
            <p:nvSpPr>
              <p:cNvPr id="266349" name="Line 109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88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0" name="Line 110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672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1" name="Line 111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52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2" name="Line 112"/>
              <p:cNvSpPr>
                <a:spLocks noChangeShapeType="1"/>
              </p:cNvSpPr>
              <p:nvPr/>
            </p:nvSpPr>
            <p:spPr bwMode="auto">
              <a:xfrm flipV="1">
                <a:off x="1152" y="1392"/>
                <a:ext cx="1440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3" name="Line 113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824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4" name="Line 114"/>
              <p:cNvSpPr>
                <a:spLocks noChangeShapeType="1"/>
              </p:cNvSpPr>
              <p:nvPr/>
            </p:nvSpPr>
            <p:spPr bwMode="auto">
              <a:xfrm flipV="1">
                <a:off x="1008" y="1392"/>
                <a:ext cx="2304" cy="187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5" name="Line 11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592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56" name="Line 11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3024" cy="182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592" name="Group 352"/>
            <p:cNvGrpSpPr>
              <a:grpSpLocks/>
            </p:cNvGrpSpPr>
            <p:nvPr/>
          </p:nvGrpSpPr>
          <p:grpSpPr bwMode="auto">
            <a:xfrm>
              <a:off x="750" y="1259"/>
              <a:ext cx="1130" cy="1230"/>
              <a:chOff x="1056" y="1392"/>
              <a:chExt cx="3024" cy="2208"/>
            </a:xfrm>
          </p:grpSpPr>
          <p:sp>
            <p:nvSpPr>
              <p:cNvPr id="266593" name="Line 35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4" name="Line 35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5" name="Line 355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6" name="Line 356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7" name="Line 357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8" name="Line 358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21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9" name="Line 359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0" name="Line 360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2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01" name="Group 361"/>
            <p:cNvGrpSpPr>
              <a:grpSpLocks/>
            </p:cNvGrpSpPr>
            <p:nvPr/>
          </p:nvGrpSpPr>
          <p:grpSpPr bwMode="auto">
            <a:xfrm>
              <a:off x="738" y="1265"/>
              <a:ext cx="1148" cy="1140"/>
              <a:chOff x="1056" y="1392"/>
              <a:chExt cx="3024" cy="2208"/>
            </a:xfrm>
          </p:grpSpPr>
          <p:sp>
            <p:nvSpPr>
              <p:cNvPr id="266602" name="Line 362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36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3" name="Line 363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7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4" name="Line 364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10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5" name="Line 365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14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6" name="Line 366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192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7" name="Line 367"/>
              <p:cNvSpPr>
                <a:spLocks noChangeShapeType="1"/>
              </p:cNvSpPr>
              <p:nvPr/>
            </p:nvSpPr>
            <p:spPr bwMode="auto">
              <a:xfrm flipV="1">
                <a:off x="1104" y="1392"/>
                <a:ext cx="2256" cy="216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8" name="Line 368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2640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9" name="Line 369"/>
              <p:cNvSpPr>
                <a:spLocks noChangeShapeType="1"/>
              </p:cNvSpPr>
              <p:nvPr/>
            </p:nvSpPr>
            <p:spPr bwMode="auto">
              <a:xfrm flipV="1">
                <a:off x="1056" y="1392"/>
                <a:ext cx="3024" cy="220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12" name="Text Box 372"/>
            <p:cNvSpPr txBox="1">
              <a:spLocks noChangeArrowheads="1"/>
            </p:cNvSpPr>
            <p:nvPr/>
          </p:nvSpPr>
          <p:spPr bwMode="auto">
            <a:xfrm>
              <a:off x="531" y="1318"/>
              <a:ext cx="147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 dirty="0">
                  <a:latin typeface="Times New Roman" charset="0"/>
                </a:rPr>
                <a:t>b</a:t>
              </a:r>
            </a:p>
          </p:txBody>
        </p:sp>
        <p:sp>
          <p:nvSpPr>
            <p:cNvPr id="266613" name="Text Box 373"/>
            <p:cNvSpPr txBox="1">
              <a:spLocks noChangeArrowheads="1"/>
            </p:cNvSpPr>
            <p:nvPr/>
          </p:nvSpPr>
          <p:spPr bwMode="auto">
            <a:xfrm>
              <a:off x="531" y="1435"/>
              <a:ext cx="147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 dirty="0">
                  <a:latin typeface="Times New Roman" charset="0"/>
                </a:rPr>
                <a:t>d</a:t>
              </a:r>
            </a:p>
          </p:txBody>
        </p:sp>
        <p:sp>
          <p:nvSpPr>
            <p:cNvPr id="266614" name="Text Box 374"/>
            <p:cNvSpPr txBox="1">
              <a:spLocks noChangeArrowheads="1"/>
            </p:cNvSpPr>
            <p:nvPr/>
          </p:nvSpPr>
          <p:spPr bwMode="auto">
            <a:xfrm>
              <a:off x="531" y="1593"/>
              <a:ext cx="147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>
                  <a:latin typeface="Times New Roman" charset="0"/>
                </a:rPr>
                <a:t>g</a:t>
              </a:r>
            </a:p>
          </p:txBody>
        </p:sp>
        <p:sp>
          <p:nvSpPr>
            <p:cNvPr id="266615" name="Text Box 375"/>
            <p:cNvSpPr txBox="1">
              <a:spLocks noChangeArrowheads="1"/>
            </p:cNvSpPr>
            <p:nvPr/>
          </p:nvSpPr>
          <p:spPr bwMode="auto">
            <a:xfrm>
              <a:off x="551" y="1801"/>
              <a:ext cx="147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 dirty="0">
                  <a:latin typeface="Times New Roman" charset="0"/>
                </a:rPr>
                <a:t>a</a:t>
              </a:r>
            </a:p>
          </p:txBody>
        </p:sp>
        <p:sp>
          <p:nvSpPr>
            <p:cNvPr id="266616" name="Text Box 376"/>
            <p:cNvSpPr txBox="1">
              <a:spLocks noChangeArrowheads="1"/>
            </p:cNvSpPr>
            <p:nvPr/>
          </p:nvSpPr>
          <p:spPr bwMode="auto">
            <a:xfrm>
              <a:off x="552" y="1953"/>
              <a:ext cx="12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>
                  <a:latin typeface="Times New Roman" charset="0"/>
                </a:rPr>
                <a:t>i</a:t>
              </a:r>
            </a:p>
          </p:txBody>
        </p:sp>
        <p:sp>
          <p:nvSpPr>
            <p:cNvPr id="266617" name="Text Box 377"/>
            <p:cNvSpPr txBox="1">
              <a:spLocks noChangeArrowheads="1"/>
            </p:cNvSpPr>
            <p:nvPr/>
          </p:nvSpPr>
          <p:spPr bwMode="auto">
            <a:xfrm>
              <a:off x="546" y="2071"/>
              <a:ext cx="147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 dirty="0">
                  <a:latin typeface="Times New Roman" charset="0"/>
                </a:rPr>
                <a:t>o</a:t>
              </a:r>
            </a:p>
          </p:txBody>
        </p:sp>
        <p:sp>
          <p:nvSpPr>
            <p:cNvPr id="266618" name="Text Box 378"/>
            <p:cNvSpPr txBox="1">
              <a:spLocks noChangeArrowheads="1"/>
            </p:cNvSpPr>
            <p:nvPr/>
          </p:nvSpPr>
          <p:spPr bwMode="auto">
            <a:xfrm>
              <a:off x="542" y="2296"/>
              <a:ext cx="13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>
                  <a:latin typeface="Times New Roman" charset="0"/>
                </a:rPr>
                <a:t>s</a:t>
              </a:r>
            </a:p>
          </p:txBody>
        </p:sp>
        <p:sp>
          <p:nvSpPr>
            <p:cNvPr id="266619" name="Text Box 379"/>
            <p:cNvSpPr txBox="1">
              <a:spLocks noChangeArrowheads="1"/>
            </p:cNvSpPr>
            <p:nvPr/>
          </p:nvSpPr>
          <p:spPr bwMode="auto">
            <a:xfrm>
              <a:off x="537" y="2413"/>
              <a:ext cx="13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 dirty="0">
                  <a:latin typeface="Times New Roman" charset="0"/>
                </a:rPr>
                <a:t>r</a:t>
              </a:r>
            </a:p>
          </p:txBody>
        </p:sp>
        <p:sp>
          <p:nvSpPr>
            <p:cNvPr id="266620" name="Text Box 380"/>
            <p:cNvSpPr txBox="1">
              <a:spLocks noChangeArrowheads="1"/>
            </p:cNvSpPr>
            <p:nvPr/>
          </p:nvSpPr>
          <p:spPr bwMode="auto">
            <a:xfrm>
              <a:off x="510" y="2571"/>
              <a:ext cx="168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2000" i="1" u="none" dirty="0">
                  <a:latin typeface="Times New Roman" charset="0"/>
                </a:rPr>
                <a:t>m</a:t>
              </a:r>
            </a:p>
          </p:txBody>
        </p:sp>
        <p:grpSp>
          <p:nvGrpSpPr>
            <p:cNvPr id="266623" name="Group 383"/>
            <p:cNvGrpSpPr>
              <a:grpSpLocks/>
            </p:cNvGrpSpPr>
            <p:nvPr/>
          </p:nvGrpSpPr>
          <p:grpSpPr bwMode="auto">
            <a:xfrm>
              <a:off x="182" y="1326"/>
              <a:ext cx="346" cy="426"/>
              <a:chOff x="188" y="1326"/>
              <a:chExt cx="346" cy="426"/>
            </a:xfrm>
          </p:grpSpPr>
          <p:sp>
            <p:nvSpPr>
              <p:cNvPr id="266621" name="AutoShape 381"/>
              <p:cNvSpPr>
                <a:spLocks/>
              </p:cNvSpPr>
              <p:nvPr/>
            </p:nvSpPr>
            <p:spPr bwMode="auto">
              <a:xfrm>
                <a:off x="450" y="1326"/>
                <a:ext cx="84" cy="426"/>
              </a:xfrm>
              <a:prstGeom prst="leftBrace">
                <a:avLst>
                  <a:gd name="adj1" fmla="val 42262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22" name="Text Box 382"/>
              <p:cNvSpPr txBox="1">
                <a:spLocks noChangeArrowheads="1"/>
              </p:cNvSpPr>
              <p:nvPr/>
            </p:nvSpPr>
            <p:spPr bwMode="auto">
              <a:xfrm>
                <a:off x="188" y="1454"/>
                <a:ext cx="299" cy="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u="none">
                    <a:latin typeface="Times New Roman" charset="0"/>
                  </a:rPr>
                  <a:t>Pos. 1</a:t>
                </a:r>
              </a:p>
            </p:txBody>
          </p:sp>
        </p:grpSp>
        <p:grpSp>
          <p:nvGrpSpPr>
            <p:cNvPr id="266624" name="Group 384"/>
            <p:cNvGrpSpPr>
              <a:grpSpLocks/>
            </p:cNvGrpSpPr>
            <p:nvPr/>
          </p:nvGrpSpPr>
          <p:grpSpPr bwMode="auto">
            <a:xfrm>
              <a:off x="182" y="1824"/>
              <a:ext cx="346" cy="426"/>
              <a:chOff x="188" y="1326"/>
              <a:chExt cx="346" cy="426"/>
            </a:xfrm>
          </p:grpSpPr>
          <p:sp>
            <p:nvSpPr>
              <p:cNvPr id="266625" name="AutoShape 385"/>
              <p:cNvSpPr>
                <a:spLocks/>
              </p:cNvSpPr>
              <p:nvPr/>
            </p:nvSpPr>
            <p:spPr bwMode="auto">
              <a:xfrm>
                <a:off x="450" y="1326"/>
                <a:ext cx="84" cy="426"/>
              </a:xfrm>
              <a:prstGeom prst="leftBrace">
                <a:avLst>
                  <a:gd name="adj1" fmla="val 42262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26" name="Text Box 386"/>
              <p:cNvSpPr txBox="1">
                <a:spLocks noChangeArrowheads="1"/>
              </p:cNvSpPr>
              <p:nvPr/>
            </p:nvSpPr>
            <p:spPr bwMode="auto">
              <a:xfrm>
                <a:off x="188" y="1454"/>
                <a:ext cx="299" cy="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u="none" dirty="0">
                    <a:latin typeface="Times New Roman" charset="0"/>
                  </a:rPr>
                  <a:t>Pos. 2</a:t>
                </a:r>
              </a:p>
            </p:txBody>
          </p:sp>
        </p:grpSp>
        <p:grpSp>
          <p:nvGrpSpPr>
            <p:cNvPr id="266627" name="Group 387"/>
            <p:cNvGrpSpPr>
              <a:grpSpLocks/>
            </p:cNvGrpSpPr>
            <p:nvPr/>
          </p:nvGrpSpPr>
          <p:grpSpPr bwMode="auto">
            <a:xfrm>
              <a:off x="182" y="2292"/>
              <a:ext cx="346" cy="426"/>
              <a:chOff x="188" y="1326"/>
              <a:chExt cx="346" cy="426"/>
            </a:xfrm>
          </p:grpSpPr>
          <p:sp>
            <p:nvSpPr>
              <p:cNvPr id="266628" name="AutoShape 388"/>
              <p:cNvSpPr>
                <a:spLocks/>
              </p:cNvSpPr>
              <p:nvPr/>
            </p:nvSpPr>
            <p:spPr bwMode="auto">
              <a:xfrm>
                <a:off x="450" y="1326"/>
                <a:ext cx="84" cy="426"/>
              </a:xfrm>
              <a:prstGeom prst="leftBrace">
                <a:avLst>
                  <a:gd name="adj1" fmla="val 42262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29" name="Text Box 389"/>
              <p:cNvSpPr txBox="1">
                <a:spLocks noChangeArrowheads="1"/>
              </p:cNvSpPr>
              <p:nvPr/>
            </p:nvSpPr>
            <p:spPr bwMode="auto">
              <a:xfrm>
                <a:off x="188" y="1454"/>
                <a:ext cx="299" cy="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u="none">
                    <a:latin typeface="Times New Roman" charset="0"/>
                  </a:rPr>
                  <a:t>Pos. 3</a:t>
                </a:r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302" name="TextBox 301"/>
          <p:cNvSpPr txBox="1"/>
          <p:nvPr/>
        </p:nvSpPr>
        <p:spPr>
          <a:xfrm>
            <a:off x="-1" y="6452547"/>
            <a:ext cx="6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Kucker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Zhao &amp; Samuelson (2013) in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Gogate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Hollich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5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3600" dirty="0" smtClean="0"/>
              <a:t>This 4-layer version of the HRN shows: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183584"/>
            <a:ext cx="8661229" cy="5239772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dirty="0" smtClean="0"/>
              <a:t>Visual layer self-organizes before visual-to-auditory associations are learned</a:t>
            </a:r>
            <a:r>
              <a:rPr lang="en-US" sz="2400" dirty="0" smtClean="0"/>
              <a:t> </a:t>
            </a:r>
            <a:r>
              <a:rPr lang="en-US" sz="1800" dirty="0" smtClean="0"/>
              <a:t>(c.f., </a:t>
            </a:r>
            <a:r>
              <a:rPr lang="en-US" sz="1800" dirty="0" err="1" smtClean="0"/>
              <a:t>Kucker</a:t>
            </a:r>
            <a:r>
              <a:rPr lang="en-US" sz="1800" dirty="0" smtClean="0"/>
              <a:t> &amp; Samuelson, 2012; Mayor &amp; </a:t>
            </a:r>
            <a:r>
              <a:rPr lang="en-US" sz="1800" dirty="0" err="1" smtClean="0"/>
              <a:t>Plunket</a:t>
            </a:r>
            <a:r>
              <a:rPr lang="en-US" sz="1800" dirty="0" smtClean="0"/>
              <a:t>, 2010).</a:t>
            </a:r>
          </a:p>
          <a:p>
            <a:r>
              <a:rPr lang="en-US" dirty="0" smtClean="0"/>
              <a:t>Similarity in the visual features delays auditory-to-lexical links.</a:t>
            </a:r>
          </a:p>
          <a:p>
            <a:r>
              <a:rPr lang="en-US" dirty="0" smtClean="0"/>
              <a:t>Early in learning auditory interferes with visual categorization </a:t>
            </a:r>
            <a:r>
              <a:rPr lang="en-US" sz="1800" dirty="0" smtClean="0"/>
              <a:t>(e.g., Robinson &amp; </a:t>
            </a:r>
            <a:r>
              <a:rPr lang="en-US" sz="1800" dirty="0" err="1" smtClean="0"/>
              <a:t>Sloutsky</a:t>
            </a:r>
            <a:r>
              <a:rPr lang="en-US" sz="1800" dirty="0" smtClean="0"/>
              <a:t>, 2004)</a:t>
            </a:r>
            <a:r>
              <a:rPr lang="en-US" sz="2400" dirty="0" smtClean="0"/>
              <a:t> but</a:t>
            </a:r>
          </a:p>
          <a:p>
            <a:r>
              <a:rPr lang="en-US" dirty="0" smtClean="0"/>
              <a:t>Auditory inputs results in stronger category mappings eventually </a:t>
            </a:r>
            <a:r>
              <a:rPr lang="en-US" sz="1800" dirty="0" smtClean="0"/>
              <a:t>(c.f., </a:t>
            </a:r>
            <a:r>
              <a:rPr lang="en-US" sz="1800" dirty="0" err="1" smtClean="0"/>
              <a:t>Lupyan</a:t>
            </a:r>
            <a:r>
              <a:rPr lang="en-US" sz="1800" dirty="0" smtClean="0"/>
              <a:t>, </a:t>
            </a:r>
            <a:r>
              <a:rPr lang="en-US" sz="1800" dirty="0" err="1" smtClean="0"/>
              <a:t>Rakison</a:t>
            </a:r>
            <a:r>
              <a:rPr lang="en-US" sz="1800" dirty="0" smtClean="0"/>
              <a:t> &amp; McClelland, 2007, Perry, 2012)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92352-443D-8945-8661-CACEE1585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7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4000" dirty="0" smtClean="0"/>
              <a:t>The big question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183584"/>
            <a:ext cx="8661229" cy="5239772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Domain General or Domain Specific?</a:t>
            </a:r>
          </a:p>
          <a:p>
            <a:pPr marL="0" indent="0">
              <a:buNone/>
            </a:pPr>
            <a:r>
              <a:rPr lang="en-US" sz="2400" dirty="0" smtClean="0"/>
              <a:t>(pigeons show disambiguation in a word learning task)</a:t>
            </a:r>
          </a:p>
          <a:p>
            <a:r>
              <a:rPr lang="en-US" dirty="0" smtClean="0"/>
              <a:t>Or start general and go specific</a:t>
            </a:r>
          </a:p>
          <a:p>
            <a:pPr marL="374904" lvl="1"/>
            <a:r>
              <a:rPr lang="en-US" sz="2400" dirty="0" smtClean="0"/>
              <a:t>Correlation between vocabulary and disambiguation.</a:t>
            </a:r>
          </a:p>
          <a:p>
            <a:pPr marL="374904" lvl="1"/>
            <a:r>
              <a:rPr lang="en-US" sz="2400" dirty="0" smtClean="0"/>
              <a:t>Model shows this </a:t>
            </a:r>
            <a:r>
              <a:rPr lang="en-US" sz="1800" dirty="0" smtClean="0"/>
              <a:t>(Fernald SOP data)</a:t>
            </a:r>
            <a:r>
              <a:rPr lang="en-US" sz="2400" dirty="0" smtClean="0"/>
              <a:t> because as it learns it changes the associative matrix. </a:t>
            </a:r>
          </a:p>
          <a:p>
            <a:pPr marL="374904" lvl="1"/>
            <a:r>
              <a:rPr lang="en-US" sz="2400" dirty="0" smtClean="0"/>
              <a:t>In the 3-layer version this is tied to lexical units</a:t>
            </a:r>
          </a:p>
          <a:p>
            <a:pPr marL="374904" lvl="1"/>
            <a:r>
              <a:rPr lang="en-US" sz="2400" dirty="0" smtClean="0"/>
              <a:t>But in 4-layer learning about object features changed the way lexical learning happened. </a:t>
            </a:r>
          </a:p>
          <a:p>
            <a:pPr marL="374904" lvl="1"/>
            <a:r>
              <a:rPr lang="en-US" sz="2400" dirty="0" smtClean="0"/>
              <a:t>So learning OUTSIDE of language, about categories, sounds, gestures, facial expressions, etc. can influence the way disambiguation occurs. </a:t>
            </a:r>
          </a:p>
          <a:p>
            <a:pPr lvl="1"/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073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4000" dirty="0" smtClean="0"/>
              <a:t>The big question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183584"/>
            <a:ext cx="8661229" cy="5239772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Domain General or Domain Specific?</a:t>
            </a:r>
          </a:p>
          <a:p>
            <a:r>
              <a:rPr lang="en-US" dirty="0" smtClean="0"/>
              <a:t>	This is really a question about inputs.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model suggests the action is with the processes that act on those inputs.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445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9098" y="175038"/>
            <a:ext cx="8229600" cy="796116"/>
          </a:xfrm>
          <a:solidFill>
            <a:srgbClr val="FFFF00">
              <a:alpha val="8000"/>
            </a:srgbClr>
          </a:solidFill>
          <a:ln w="38100" cmpd="sng">
            <a:solidFill>
              <a:schemeClr val="accent3">
                <a:lumMod val="60000"/>
                <a:lumOff val="40000"/>
                <a:alpha val="54000"/>
              </a:schemeClr>
            </a:solidFill>
          </a:ln>
          <a:effectLst/>
        </p:spPr>
        <p:txBody>
          <a:bodyPr>
            <a:normAutofit fontScale="90000"/>
          </a:bodyPr>
          <a:lstStyle/>
          <a:p>
            <a:pPr marL="0" indent="0">
              <a:lnSpc>
                <a:spcPct val="90000"/>
              </a:lnSpc>
            </a:pPr>
            <a:r>
              <a:rPr lang="en-US" sz="4000" dirty="0" smtClean="0"/>
              <a:t>The big question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3" y="1183584"/>
            <a:ext cx="8661229" cy="5239772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Dynamic Competition, Inhibition and Associative Learning are able to capture multiple aspects of the development of disambiguation as well as a number of other aspects of early word learning 		</a:t>
            </a:r>
          </a:p>
          <a:p>
            <a:pPr marL="0" indent="0">
              <a:buNone/>
            </a:pPr>
            <a:r>
              <a:rPr lang="en-US" dirty="0" smtClean="0"/>
              <a:t>and they are very domain general.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SRCD 2013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038" y="946538"/>
            <a:ext cx="8229600" cy="6254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127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232" y="94600"/>
            <a:ext cx="6962654" cy="874977"/>
          </a:xfrm>
        </p:spPr>
        <p:txBody>
          <a:bodyPr/>
          <a:lstStyle/>
          <a:p>
            <a:r>
              <a:rPr lang="en-US" dirty="0" smtClean="0"/>
              <a:t>Children really good at it.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pic>
        <p:nvPicPr>
          <p:cNvPr id="5" name="Picture 5" descr="C:\Users\Sarah\Documents\University of Iowa\FYP\FM Stimuli\fo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2232" y="1072968"/>
            <a:ext cx="4135259" cy="129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5730195" y="1111480"/>
            <a:ext cx="1995389" cy="1275445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019503" y="2408495"/>
            <a:ext cx="2716111" cy="4675319"/>
            <a:chOff x="1038909" y="1850114"/>
            <a:chExt cx="2716111" cy="4675319"/>
          </a:xfrm>
        </p:grpSpPr>
        <p:grpSp>
          <p:nvGrpSpPr>
            <p:cNvPr id="15" name="Group 14"/>
            <p:cNvGrpSpPr/>
            <p:nvPr/>
          </p:nvGrpSpPr>
          <p:grpSpPr>
            <a:xfrm>
              <a:off x="1038909" y="1850114"/>
              <a:ext cx="2537880" cy="4675319"/>
              <a:chOff x="4115190" y="1422899"/>
              <a:chExt cx="2537880" cy="5007886"/>
            </a:xfrm>
          </p:grpSpPr>
          <p:graphicFrame>
            <p:nvGraphicFramePr>
              <p:cNvPr id="10" name="Chart 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53862765"/>
                  </p:ext>
                </p:extLst>
              </p:nvPr>
            </p:nvGraphicFramePr>
            <p:xfrm>
              <a:off x="4115190" y="1422899"/>
              <a:ext cx="2537880" cy="50078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5169927" y="3598252"/>
                <a:ext cx="1441769" cy="86"/>
              </a:xfrm>
              <a:prstGeom prst="line">
                <a:avLst/>
              </a:prstGeom>
              <a:ln>
                <a:solidFill>
                  <a:srgbClr val="FFFF66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215172" y="5651174"/>
              <a:ext cx="2539848" cy="425347"/>
              <a:chOff x="6738789" y="5101084"/>
              <a:chExt cx="2260400" cy="58477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791788" y="5101084"/>
                <a:ext cx="220740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Kucker &amp; Samuelson (2011)</a:t>
                </a:r>
                <a:endParaRPr lang="en-US" sz="1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738789" y="5207247"/>
                <a:ext cx="97435" cy="207686"/>
              </a:xfrm>
              <a:prstGeom prst="rect">
                <a:avLst/>
              </a:prstGeom>
              <a:solidFill>
                <a:srgbClr val="9BBB5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pic>
        <p:nvPicPr>
          <p:cNvPr id="17" name="Content Placeholder 2" descr="Fernald_98.tif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t="2135" b="20989"/>
          <a:stretch/>
        </p:blipFill>
        <p:spPr>
          <a:xfrm>
            <a:off x="470355" y="967437"/>
            <a:ext cx="3285042" cy="5770039"/>
          </a:xfrm>
        </p:spPr>
      </p:pic>
      <p:grpSp>
        <p:nvGrpSpPr>
          <p:cNvPr id="20" name="Group 19"/>
          <p:cNvGrpSpPr/>
          <p:nvPr/>
        </p:nvGrpSpPr>
        <p:grpSpPr>
          <a:xfrm>
            <a:off x="6842593" y="140465"/>
            <a:ext cx="2301407" cy="1000087"/>
            <a:chOff x="3598217" y="1974751"/>
            <a:chExt cx="2301407" cy="1000087"/>
          </a:xfrm>
        </p:grpSpPr>
        <p:sp>
          <p:nvSpPr>
            <p:cNvPr id="18" name="Content Placeholder 7"/>
            <p:cNvSpPr txBox="1">
              <a:spLocks/>
            </p:cNvSpPr>
            <p:nvPr/>
          </p:nvSpPr>
          <p:spPr>
            <a:xfrm>
              <a:off x="4130703" y="2089279"/>
              <a:ext cx="1371053" cy="75393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4000" dirty="0" err="1" smtClean="0"/>
                <a:t>Roke</a:t>
              </a:r>
              <a:endParaRPr lang="en-US" sz="4000" dirty="0"/>
            </a:p>
          </p:txBody>
        </p:sp>
        <p:sp>
          <p:nvSpPr>
            <p:cNvPr id="19" name="Oval Callout 18"/>
            <p:cNvSpPr/>
            <p:nvPr/>
          </p:nvSpPr>
          <p:spPr>
            <a:xfrm>
              <a:off x="3598217" y="1974751"/>
              <a:ext cx="2301407" cy="1000087"/>
            </a:xfrm>
            <a:prstGeom prst="wedgeEllipseCallout">
              <a:avLst>
                <a:gd name="adj1" fmla="val 34349"/>
                <a:gd name="adj2" fmla="val -56248"/>
              </a:avLst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15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6" name="Content Placeholder 5" descr="IMG_346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t="13336" r="23304" b="13336"/>
          <a:stretch/>
        </p:blipFill>
        <p:spPr>
          <a:xfrm>
            <a:off x="1516550" y="870049"/>
            <a:ext cx="6448423" cy="571757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7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92352-443D-8945-8661-CACEE1585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0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 rot="5400000">
            <a:off x="4537075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 rot="5400000">
            <a:off x="4538662" y="3287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 rot="5400000">
            <a:off x="4538662" y="3668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 rot="5400000">
            <a:off x="4538662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 rot="5400000">
            <a:off x="4538662" y="4430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 rot="5400000">
            <a:off x="4538662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 rot="5400000">
            <a:off x="1636712" y="2838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 rot="5400000">
            <a:off x="1638300" y="3219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 rot="5400000">
            <a:off x="1638300" y="3600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 rot="5400000">
            <a:off x="1638300" y="397986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9" name="Oval 19"/>
          <p:cNvSpPr>
            <a:spLocks noChangeArrowheads="1"/>
          </p:cNvSpPr>
          <p:nvPr/>
        </p:nvSpPr>
        <p:spPr bwMode="auto">
          <a:xfrm rot="5400000">
            <a:off x="1638300" y="4362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2060575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2479675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898775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3" name="Oval 23"/>
          <p:cNvSpPr>
            <a:spLocks noChangeArrowheads="1"/>
          </p:cNvSpPr>
          <p:nvPr/>
        </p:nvSpPr>
        <p:spPr bwMode="auto">
          <a:xfrm>
            <a:off x="3317875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37353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5" name="Oval 25"/>
          <p:cNvSpPr>
            <a:spLocks noChangeArrowheads="1"/>
          </p:cNvSpPr>
          <p:nvPr/>
        </p:nvSpPr>
        <p:spPr bwMode="auto">
          <a:xfrm>
            <a:off x="41544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sp>
        <p:nvSpPr>
          <p:cNvPr id="10267" name="Text Box 27"/>
          <p:cNvSpPr txBox="1">
            <a:spLocks noChangeArrowheads="1"/>
          </p:cNvSpPr>
          <p:nvPr/>
        </p:nvSpPr>
        <p:spPr bwMode="auto">
          <a:xfrm>
            <a:off x="617538" y="52292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3351213" y="52292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10269" name="Oval 29"/>
          <p:cNvSpPr>
            <a:spLocks noChangeArrowheads="1"/>
          </p:cNvSpPr>
          <p:nvPr/>
        </p:nvSpPr>
        <p:spPr bwMode="auto">
          <a:xfrm rot="5400000">
            <a:off x="1638300" y="474345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V="1">
            <a:off x="1955800" y="2878138"/>
            <a:ext cx="2317750" cy="198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V="1">
            <a:off x="1951038" y="2878138"/>
            <a:ext cx="1892300" cy="1643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2" name="Line 32"/>
          <p:cNvSpPr>
            <a:spLocks noChangeShapeType="1"/>
          </p:cNvSpPr>
          <p:nvPr/>
        </p:nvSpPr>
        <p:spPr bwMode="auto">
          <a:xfrm flipV="1">
            <a:off x="1960563" y="2878138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3" name="Line 33"/>
          <p:cNvSpPr>
            <a:spLocks noChangeShapeType="1"/>
          </p:cNvSpPr>
          <p:nvPr/>
        </p:nvSpPr>
        <p:spPr bwMode="auto">
          <a:xfrm flipV="1">
            <a:off x="1970088" y="2894013"/>
            <a:ext cx="1039812" cy="86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V="1">
            <a:off x="1965325" y="2878138"/>
            <a:ext cx="614363" cy="523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 flipV="1">
            <a:off x="1958975" y="2878138"/>
            <a:ext cx="25241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H="1" flipV="1">
            <a:off x="2214563" y="2887663"/>
            <a:ext cx="2317750" cy="198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 flipV="1">
            <a:off x="2644775" y="2887663"/>
            <a:ext cx="1892300" cy="1643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 flipH="1" flipV="1">
            <a:off x="3044825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 flipH="1" flipV="1">
            <a:off x="3478213" y="2903538"/>
            <a:ext cx="1039812" cy="869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 flipV="1">
            <a:off x="3908425" y="2887663"/>
            <a:ext cx="614363" cy="523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 flipV="1">
            <a:off x="4276725" y="2887663"/>
            <a:ext cx="252413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82" name="Picture 42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803525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3" name="Picture 43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198813"/>
            <a:ext cx="341313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4" name="Picture 44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4428888"/>
            <a:ext cx="585787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6" name="Picture 46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4019550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7" name="Text Box 47"/>
          <p:cNvSpPr txBox="1">
            <a:spLocks noChangeArrowheads="1"/>
          </p:cNvSpPr>
          <p:nvPr/>
        </p:nvSpPr>
        <p:spPr bwMode="auto">
          <a:xfrm>
            <a:off x="1020763" y="4738688"/>
            <a:ext cx="57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10288" name="Text Box 48"/>
          <p:cNvSpPr txBox="1">
            <a:spLocks noChangeArrowheads="1"/>
          </p:cNvSpPr>
          <p:nvPr/>
        </p:nvSpPr>
        <p:spPr bwMode="auto">
          <a:xfrm>
            <a:off x="1104900" y="4354513"/>
            <a:ext cx="493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10289" name="Text Box 49"/>
          <p:cNvSpPr txBox="1">
            <a:spLocks noChangeArrowheads="1"/>
          </p:cNvSpPr>
          <p:nvPr/>
        </p:nvSpPr>
        <p:spPr bwMode="auto">
          <a:xfrm>
            <a:off x="928922" y="3970338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290" name="Text Box 50"/>
          <p:cNvSpPr txBox="1">
            <a:spLocks noChangeArrowheads="1"/>
          </p:cNvSpPr>
          <p:nvPr/>
        </p:nvSpPr>
        <p:spPr bwMode="auto">
          <a:xfrm>
            <a:off x="865188" y="3586163"/>
            <a:ext cx="73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10291" name="Text Box 51"/>
          <p:cNvSpPr txBox="1">
            <a:spLocks noChangeArrowheads="1"/>
          </p:cNvSpPr>
          <p:nvPr/>
        </p:nvSpPr>
        <p:spPr bwMode="auto">
          <a:xfrm>
            <a:off x="943198" y="3201988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0292" name="Text Box 52"/>
          <p:cNvSpPr txBox="1">
            <a:spLocks noChangeArrowheads="1"/>
          </p:cNvSpPr>
          <p:nvPr/>
        </p:nvSpPr>
        <p:spPr bwMode="auto">
          <a:xfrm>
            <a:off x="1033463" y="2817813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pic>
        <p:nvPicPr>
          <p:cNvPr id="10293" name="Picture 53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608513"/>
            <a:ext cx="436563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4" name="Group 54"/>
          <p:cNvGrpSpPr>
            <a:grpSpLocks/>
          </p:cNvGrpSpPr>
          <p:nvPr/>
        </p:nvGrpSpPr>
        <p:grpSpPr bwMode="auto">
          <a:xfrm>
            <a:off x="2176463" y="2571750"/>
            <a:ext cx="2076450" cy="1588"/>
            <a:chOff x="1461" y="1620"/>
            <a:chExt cx="1308" cy="1"/>
          </a:xfrm>
        </p:grpSpPr>
        <p:cxnSp>
          <p:nvCxnSpPr>
            <p:cNvPr id="10295" name="AutoShape 55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6" name="AutoShape 56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7" name="AutoShape 57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8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99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0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1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2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30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304" name="Text Box 64"/>
          <p:cNvSpPr txBox="1">
            <a:spLocks noChangeArrowheads="1"/>
          </p:cNvSpPr>
          <p:nvPr/>
        </p:nvSpPr>
        <p:spPr bwMode="auto">
          <a:xfrm>
            <a:off x="5962650" y="2127250"/>
            <a:ext cx="3181350" cy="287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6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Weights start out fully interconnected.</a:t>
            </a:r>
          </a:p>
          <a:p>
            <a:endParaRPr lang="en-US" sz="2600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  <a:p>
            <a:r>
              <a:rPr lang="en-US" sz="26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Tuned over learning to associate each word/object with one lexical entry.</a:t>
            </a:r>
          </a:p>
        </p:txBody>
      </p:sp>
      <p:pic>
        <p:nvPicPr>
          <p:cNvPr id="62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4" y="3668998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63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2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3351213" y="56356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3" name="Text Box 55"/>
          <p:cNvSpPr txBox="1">
            <a:spLocks noChangeArrowheads="1"/>
          </p:cNvSpPr>
          <p:nvPr/>
        </p:nvSpPr>
        <p:spPr bwMode="auto">
          <a:xfrm>
            <a:off x="5548602" y="1559058"/>
            <a:ext cx="348088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Activate the inputs for the 3 visual stimuli and the novel word</a:t>
            </a:r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.</a:t>
            </a:r>
            <a:endParaRPr lang="en-US" sz="2600" dirty="0" smtClean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4535487" y="2906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4537075" y="3287713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4537075" y="3668713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4537075" y="4048126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4537075" y="4430713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4537075" y="4811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47775" y="2908301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49362" y="3289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49362" y="3670301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49362" y="4049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49362" y="4432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589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24780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8971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33162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733800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152900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49362" y="4813301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2900" y="2878137"/>
            <a:ext cx="2659063" cy="2132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612900" y="2878138"/>
            <a:ext cx="2228850" cy="173831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19251" y="2878138"/>
            <a:ext cx="1822450" cy="1363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12900" y="2894012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25600" y="2878137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574800" y="2895600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1847850" y="2889250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2643188" y="2887663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043238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3476625" y="2903538"/>
            <a:ext cx="1039813" cy="869950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3906838" y="2887663"/>
            <a:ext cx="614362" cy="523875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4275138" y="2887663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207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803525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8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198813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53" y="4324123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11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48" y="3920918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582464" y="4808538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20410" y="4424363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584718" y="3255098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99120" y="3621569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562186" y="4018443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887663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pic>
        <p:nvPicPr>
          <p:cNvPr id="7218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1904">
            <a:off x="5035228" y="4608513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617538" y="56356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cxnSp>
        <p:nvCxnSpPr>
          <p:cNvPr id="7226" name="AutoShape 58"/>
          <p:cNvCxnSpPr>
            <a:cxnSpLocks noChangeShapeType="1"/>
          </p:cNvCxnSpPr>
          <p:nvPr/>
        </p:nvCxnSpPr>
        <p:spPr bwMode="auto">
          <a:xfrm rot="5400000" flipV="1">
            <a:off x="2384425" y="2363788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7" name="AutoShape 59"/>
          <p:cNvCxnSpPr>
            <a:cxnSpLocks noChangeShapeType="1"/>
          </p:cNvCxnSpPr>
          <p:nvPr/>
        </p:nvCxnSpPr>
        <p:spPr bwMode="auto">
          <a:xfrm rot="5400000" flipV="1">
            <a:off x="2800350" y="2363788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8" name="AutoShape 60"/>
          <p:cNvCxnSpPr>
            <a:cxnSpLocks noChangeShapeType="1"/>
          </p:cNvCxnSpPr>
          <p:nvPr/>
        </p:nvCxnSpPr>
        <p:spPr bwMode="auto">
          <a:xfrm rot="5400000" flipV="1">
            <a:off x="3206750" y="2363788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29" name="AutoShape 61"/>
          <p:cNvCxnSpPr>
            <a:cxnSpLocks noChangeShapeType="1"/>
          </p:cNvCxnSpPr>
          <p:nvPr/>
        </p:nvCxnSpPr>
        <p:spPr bwMode="auto">
          <a:xfrm rot="5400000" flipV="1">
            <a:off x="3629025" y="2363788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0" name="AutoShape 62"/>
          <p:cNvCxnSpPr>
            <a:cxnSpLocks noChangeShapeType="1"/>
          </p:cNvCxnSpPr>
          <p:nvPr/>
        </p:nvCxnSpPr>
        <p:spPr bwMode="auto">
          <a:xfrm rot="5400000" flipV="1">
            <a:off x="4025900" y="2363788"/>
            <a:ext cx="1588" cy="419100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1" name="AutoShape 63"/>
          <p:cNvCxnSpPr>
            <a:cxnSpLocks noChangeShapeType="1"/>
          </p:cNvCxnSpPr>
          <p:nvPr/>
        </p:nvCxnSpPr>
        <p:spPr bwMode="auto">
          <a:xfrm rot="5400000" flipV="1">
            <a:off x="2593975" y="2154238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2" name="AutoShape 64"/>
          <p:cNvCxnSpPr>
            <a:cxnSpLocks noChangeShapeType="1"/>
          </p:cNvCxnSpPr>
          <p:nvPr/>
        </p:nvCxnSpPr>
        <p:spPr bwMode="auto">
          <a:xfrm rot="5400000" flipV="1">
            <a:off x="3406775" y="2154238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3" name="AutoShape 65"/>
          <p:cNvCxnSpPr>
            <a:cxnSpLocks noChangeShapeType="1"/>
          </p:cNvCxnSpPr>
          <p:nvPr/>
        </p:nvCxnSpPr>
        <p:spPr bwMode="auto">
          <a:xfrm rot="5400000" flipV="1">
            <a:off x="3832225" y="2154238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34" name="AutoShape 66"/>
          <p:cNvCxnSpPr>
            <a:cxnSpLocks noChangeShapeType="1"/>
          </p:cNvCxnSpPr>
          <p:nvPr/>
        </p:nvCxnSpPr>
        <p:spPr bwMode="auto">
          <a:xfrm rot="5400000" flipV="1">
            <a:off x="3009900" y="2154238"/>
            <a:ext cx="1588" cy="838200"/>
          </a:xfrm>
          <a:prstGeom prst="curvedConnector3">
            <a:avLst>
              <a:gd name="adj1" fmla="val -2640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4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30" y="3675797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662" y="520065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4542724" y="520700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44"/>
          <p:cNvSpPr txBox="1">
            <a:spLocks noChangeArrowheads="1"/>
          </p:cNvSpPr>
          <p:nvPr/>
        </p:nvSpPr>
        <p:spPr bwMode="auto">
          <a:xfrm>
            <a:off x="553973" y="5170488"/>
            <a:ext cx="71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roke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pic>
        <p:nvPicPr>
          <p:cNvPr id="68" name="Picture 9" descr="C:\Users\Sarah\AppData\Local\Microsoft\Windows\Temporary Internet Files\Content.Outlook\NR0CQBWY\8.JPG"/>
          <p:cNvPicPr>
            <a:picLocks noChangeAspect="1" noChangeArrowheads="1"/>
          </p:cNvPicPr>
          <p:nvPr/>
        </p:nvPicPr>
        <p:blipFill rotWithShape="1">
          <a:blip r:embed="rId8" cstate="print">
            <a:lum bright="10000" contrast="20000"/>
          </a:blip>
          <a:srcRect l="61667"/>
          <a:stretch/>
        </p:blipFill>
        <p:spPr bwMode="auto">
          <a:xfrm>
            <a:off x="4927600" y="5220950"/>
            <a:ext cx="527049" cy="40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" name="Line 33"/>
          <p:cNvSpPr>
            <a:spLocks noChangeShapeType="1"/>
          </p:cNvSpPr>
          <p:nvPr/>
        </p:nvSpPr>
        <p:spPr bwMode="auto">
          <a:xfrm flipH="1" flipV="1">
            <a:off x="2197099" y="2889250"/>
            <a:ext cx="2314575" cy="24384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16271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 flipV="1">
            <a:off x="1587500" y="2895600"/>
            <a:ext cx="628650" cy="2495549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56569" y="2566194"/>
            <a:ext cx="838200" cy="1588"/>
            <a:chOff x="1756569" y="2566194"/>
            <a:chExt cx="838200" cy="1588"/>
          </a:xfrm>
        </p:grpSpPr>
        <p:cxnSp>
          <p:nvCxnSpPr>
            <p:cNvPr id="72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4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Oval 14"/>
          <p:cNvSpPr>
            <a:spLocks noChangeArrowheads="1"/>
          </p:cNvSpPr>
          <p:nvPr/>
        </p:nvSpPr>
        <p:spPr bwMode="auto">
          <a:xfrm rot="5400000">
            <a:off x="4543739" y="5203557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4"/>
          <p:cNvSpPr>
            <a:spLocks noChangeArrowheads="1"/>
          </p:cNvSpPr>
          <p:nvPr/>
        </p:nvSpPr>
        <p:spPr bwMode="auto">
          <a:xfrm rot="5400000">
            <a:off x="4529576" y="3659026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14"/>
          <p:cNvSpPr>
            <a:spLocks noChangeArrowheads="1"/>
          </p:cNvSpPr>
          <p:nvPr/>
        </p:nvSpPr>
        <p:spPr bwMode="auto">
          <a:xfrm rot="5400000">
            <a:off x="4539987" y="3284244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14"/>
          <p:cNvSpPr>
            <a:spLocks noChangeArrowheads="1"/>
          </p:cNvSpPr>
          <p:nvPr/>
        </p:nvSpPr>
        <p:spPr bwMode="auto">
          <a:xfrm rot="5400000">
            <a:off x="1239974" y="5199798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4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3" grpId="0"/>
      <p:bldP spid="7178" grpId="0" animBg="1"/>
      <p:bldP spid="7179" grpId="0" animBg="1"/>
      <p:bldP spid="63" grpId="0" animBg="1"/>
      <p:bldP spid="6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4535487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4537075" y="3287713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4537075" y="3668713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4537075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4537075" y="4430713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4537075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47775" y="2908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49362" y="3289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49362" y="3670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49362" y="4049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49362" y="4432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58988" y="2552700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24780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89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3316288" y="2552700"/>
            <a:ext cx="361950" cy="333375"/>
          </a:xfrm>
          <a:prstGeom prst="ellipse">
            <a:avLst/>
          </a:prstGeom>
          <a:solidFill>
            <a:srgbClr val="FFFF66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733800" y="2552700"/>
            <a:ext cx="361950" cy="333375"/>
          </a:xfrm>
          <a:prstGeom prst="ellipse">
            <a:avLst/>
          </a:prstGeom>
          <a:solidFill>
            <a:srgbClr val="FFFF66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152900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49362" y="4813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2900" y="2867726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612900" y="2878138"/>
            <a:ext cx="2228850" cy="173831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19251" y="2878138"/>
            <a:ext cx="1822450" cy="1363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12900" y="2894012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25600" y="2878137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574800" y="2895600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1847850" y="2889250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2643188" y="2887663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043238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3476625" y="2903538"/>
            <a:ext cx="1039813" cy="86995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3906838" y="2887663"/>
            <a:ext cx="614362" cy="523875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4275138" y="2887663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582464" y="4808538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20410" y="4424363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584718" y="3262791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99120" y="3636963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577580" y="4018447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887663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617538" y="56356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3351213" y="56356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7225" name="Group 57"/>
          <p:cNvGrpSpPr>
            <a:grpSpLocks/>
          </p:cNvGrpSpPr>
          <p:nvPr/>
        </p:nvGrpSpPr>
        <p:grpSpPr bwMode="auto">
          <a:xfrm>
            <a:off x="2176463" y="2571750"/>
            <a:ext cx="2076450" cy="1588"/>
            <a:chOff x="1461" y="1620"/>
            <a:chExt cx="1308" cy="1"/>
          </a:xfrm>
        </p:grpSpPr>
        <p:cxnSp>
          <p:nvCxnSpPr>
            <p:cNvPr id="7226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7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8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9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0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1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2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3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4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662" y="520065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4532314" y="520700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44"/>
          <p:cNvSpPr txBox="1">
            <a:spLocks noChangeArrowheads="1"/>
          </p:cNvSpPr>
          <p:nvPr/>
        </p:nvSpPr>
        <p:spPr bwMode="auto">
          <a:xfrm>
            <a:off x="553973" y="5170488"/>
            <a:ext cx="71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roke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 flipH="1" flipV="1">
            <a:off x="2197099" y="2889250"/>
            <a:ext cx="2314575" cy="243840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162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 flipV="1">
            <a:off x="1587500" y="2895600"/>
            <a:ext cx="628650" cy="2495549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1756569" y="2572544"/>
            <a:ext cx="838200" cy="1588"/>
            <a:chOff x="1756569" y="2566194"/>
            <a:chExt cx="838200" cy="1588"/>
          </a:xfrm>
        </p:grpSpPr>
        <p:cxnSp>
          <p:nvCxnSpPr>
            <p:cNvPr id="73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pic>
        <p:nvPicPr>
          <p:cNvPr id="84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803525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198813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53" y="4324123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48" y="3920918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1904">
            <a:off x="5035228" y="4608513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30" y="3675797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9" descr="C:\Users\Sarah\AppData\Local\Microsoft\Windows\Temporary Internet Files\Content.Outlook\NR0CQBWY\8.JPG"/>
          <p:cNvPicPr>
            <a:picLocks noChangeAspect="1" noChangeArrowheads="1"/>
          </p:cNvPicPr>
          <p:nvPr/>
        </p:nvPicPr>
        <p:blipFill rotWithShape="1">
          <a:blip r:embed="rId8" cstate="print">
            <a:lum bright="10000" contrast="20000"/>
          </a:blip>
          <a:srcRect l="61667"/>
          <a:stretch/>
        </p:blipFill>
        <p:spPr bwMode="auto">
          <a:xfrm>
            <a:off x="4927600" y="5220950"/>
            <a:ext cx="527049" cy="40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1" name="Text Box 55"/>
          <p:cNvSpPr txBox="1">
            <a:spLocks noChangeArrowheads="1"/>
          </p:cNvSpPr>
          <p:nvPr/>
        </p:nvSpPr>
        <p:spPr bwMode="auto">
          <a:xfrm>
            <a:off x="5548602" y="1559058"/>
            <a:ext cx="348088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Activation </a:t>
            </a:r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is normalized and then cycles forward.</a:t>
            </a:r>
            <a:endParaRPr lang="en-US" sz="2600" dirty="0" smtClean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4535487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4537075" y="3287713"/>
            <a:ext cx="333375" cy="361950"/>
          </a:xfrm>
          <a:prstGeom prst="ellipse">
            <a:avLst/>
          </a:prstGeom>
          <a:solidFill>
            <a:srgbClr val="FFFF66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4537075" y="3668713"/>
            <a:ext cx="333375" cy="361950"/>
          </a:xfrm>
          <a:prstGeom prst="ellipse">
            <a:avLst/>
          </a:prstGeom>
          <a:solidFill>
            <a:srgbClr val="FFFF66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4537075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4537075" y="4430713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4537075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47775" y="2908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49362" y="3289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49362" y="3670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49362" y="4049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49362" y="4432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58988" y="2552700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24780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89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3316288" y="2552700"/>
            <a:ext cx="361950" cy="333375"/>
          </a:xfrm>
          <a:prstGeom prst="ellipse">
            <a:avLst/>
          </a:prstGeom>
          <a:solidFill>
            <a:srgbClr val="FFFF66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733800" y="2552700"/>
            <a:ext cx="361950" cy="333375"/>
          </a:xfrm>
          <a:prstGeom prst="ellipse">
            <a:avLst/>
          </a:prstGeom>
          <a:solidFill>
            <a:srgbClr val="FFFF66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152900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49362" y="4813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2900" y="2878137"/>
            <a:ext cx="2659063" cy="213201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612900" y="2878138"/>
            <a:ext cx="2228850" cy="1738312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19251" y="2878138"/>
            <a:ext cx="1822450" cy="1363662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12900" y="2894012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25600" y="2878137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574800" y="2895600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1847850" y="2889250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2643188" y="2887663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043238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3476625" y="2903538"/>
            <a:ext cx="1039813" cy="86995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3906838" y="2887663"/>
            <a:ext cx="614362" cy="523875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4275138" y="2887663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582464" y="4808538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20410" y="4424363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584718" y="3278185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99120" y="3636963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577580" y="4033841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887663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617538" y="56356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3351213" y="56356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7225" name="Group 57"/>
          <p:cNvGrpSpPr>
            <a:grpSpLocks/>
          </p:cNvGrpSpPr>
          <p:nvPr/>
        </p:nvGrpSpPr>
        <p:grpSpPr bwMode="auto">
          <a:xfrm>
            <a:off x="2176463" y="2571750"/>
            <a:ext cx="2076450" cy="1588"/>
            <a:chOff x="1461" y="1620"/>
            <a:chExt cx="1308" cy="1"/>
          </a:xfrm>
        </p:grpSpPr>
        <p:cxnSp>
          <p:nvCxnSpPr>
            <p:cNvPr id="7226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7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8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9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0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1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2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3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4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662" y="520065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4532314" y="520700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44"/>
          <p:cNvSpPr txBox="1">
            <a:spLocks noChangeArrowheads="1"/>
          </p:cNvSpPr>
          <p:nvPr/>
        </p:nvSpPr>
        <p:spPr bwMode="auto">
          <a:xfrm>
            <a:off x="553973" y="5170488"/>
            <a:ext cx="71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roke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 flipH="1" flipV="1">
            <a:off x="2197099" y="2889250"/>
            <a:ext cx="2314575" cy="243840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162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 flipV="1">
            <a:off x="1587500" y="2895600"/>
            <a:ext cx="628650" cy="2495549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52"/>
          <p:cNvSpPr txBox="1">
            <a:spLocks noChangeArrowheads="1"/>
          </p:cNvSpPr>
          <p:nvPr/>
        </p:nvSpPr>
        <p:spPr bwMode="auto">
          <a:xfrm>
            <a:off x="1195388" y="39925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3300"/>
                </a:solidFill>
                <a:latin typeface="Times New Roman" charset="0"/>
                <a:cs typeface="Times New Roman" charset="0"/>
              </a:rPr>
              <a:t>X</a:t>
            </a:r>
          </a:p>
        </p:txBody>
      </p:sp>
      <p:sp>
        <p:nvSpPr>
          <p:cNvPr id="73" name="Text Box 52"/>
          <p:cNvSpPr txBox="1">
            <a:spLocks noChangeArrowheads="1"/>
          </p:cNvSpPr>
          <p:nvPr/>
        </p:nvSpPr>
        <p:spPr bwMode="auto">
          <a:xfrm>
            <a:off x="1195388" y="435451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3300"/>
                </a:solidFill>
                <a:latin typeface="Times New Roman" charset="0"/>
                <a:cs typeface="Times New Roman" charset="0"/>
              </a:rPr>
              <a:t>X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750219" y="2585244"/>
            <a:ext cx="838200" cy="1588"/>
            <a:chOff x="1756569" y="2566194"/>
            <a:chExt cx="838200" cy="1588"/>
          </a:xfrm>
        </p:grpSpPr>
        <p:cxnSp>
          <p:nvCxnSpPr>
            <p:cNvPr id="75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55"/>
          <p:cNvSpPr txBox="1">
            <a:spLocks noChangeArrowheads="1"/>
          </p:cNvSpPr>
          <p:nvPr/>
        </p:nvSpPr>
        <p:spPr bwMode="auto">
          <a:xfrm>
            <a:off x="5529997" y="1632192"/>
            <a:ext cx="33473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…and back</a:t>
            </a:r>
            <a:endParaRPr lang="en-US" sz="2600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pic>
        <p:nvPicPr>
          <p:cNvPr id="80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803525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198813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53" y="4324123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48" y="3920918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1904">
            <a:off x="5035228" y="4608513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30" y="3675797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9" descr="C:\Users\Sarah\AppData\Local\Microsoft\Windows\Temporary Internet Files\Content.Outlook\NR0CQBWY\8.JPG"/>
          <p:cNvPicPr>
            <a:picLocks noChangeAspect="1" noChangeArrowheads="1"/>
          </p:cNvPicPr>
          <p:nvPr/>
        </p:nvPicPr>
        <p:blipFill rotWithShape="1">
          <a:blip r:embed="rId8" cstate="print">
            <a:lum bright="10000" contrast="20000"/>
          </a:blip>
          <a:srcRect l="61667"/>
          <a:stretch/>
        </p:blipFill>
        <p:spPr bwMode="auto">
          <a:xfrm>
            <a:off x="4927600" y="5220950"/>
            <a:ext cx="527049" cy="40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737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4535487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4537075" y="3287713"/>
            <a:ext cx="333375" cy="361950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4537075" y="3668713"/>
            <a:ext cx="333375" cy="361950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4537075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4537075" y="4430713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4537075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47775" y="2908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49362" y="3289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49362" y="3670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49362" y="4049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49362" y="4432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58988" y="2552700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24780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89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3316288" y="2552700"/>
            <a:ext cx="361950" cy="333375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733800" y="2552700"/>
            <a:ext cx="361950" cy="333375"/>
          </a:xfrm>
          <a:prstGeom prst="ellipse">
            <a:avLst/>
          </a:prstGeom>
          <a:solidFill>
            <a:srgbClr val="F4FFAB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152900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49362" y="4813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2900" y="2878137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612900" y="2878138"/>
            <a:ext cx="2228850" cy="1738312"/>
          </a:xfrm>
          <a:prstGeom prst="line">
            <a:avLst/>
          </a:prstGeom>
          <a:noFill/>
          <a:ln w="381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19251" y="2878138"/>
            <a:ext cx="1822450" cy="1363662"/>
          </a:xfrm>
          <a:prstGeom prst="line">
            <a:avLst/>
          </a:prstGeom>
          <a:noFill/>
          <a:ln w="38100" cmpd="sng">
            <a:solidFill>
              <a:srgbClr val="FF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12900" y="2894012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25600" y="2878137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574800" y="2895600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1847850" y="2889250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2643188" y="2887663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043238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3476625" y="2903538"/>
            <a:ext cx="1039813" cy="869950"/>
          </a:xfrm>
          <a:prstGeom prst="line">
            <a:avLst/>
          </a:prstGeom>
          <a:noFill/>
          <a:ln w="38100" cmpd="sng">
            <a:solidFill>
              <a:srgbClr val="FF0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3906838" y="2887663"/>
            <a:ext cx="614362" cy="523875"/>
          </a:xfrm>
          <a:prstGeom prst="line">
            <a:avLst/>
          </a:prstGeom>
          <a:noFill/>
          <a:ln w="38100" cmpd="sng">
            <a:solidFill>
              <a:srgbClr val="FF0000"/>
            </a:solidFill>
            <a:round/>
            <a:headEnd type="triangl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4275138" y="2887663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582464" y="4808538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20410" y="4424363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584718" y="3278185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99120" y="3636963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577580" y="4033841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887663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617538" y="56356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3351213" y="56356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7225" name="Group 57"/>
          <p:cNvGrpSpPr>
            <a:grpSpLocks/>
          </p:cNvGrpSpPr>
          <p:nvPr/>
        </p:nvGrpSpPr>
        <p:grpSpPr bwMode="auto">
          <a:xfrm>
            <a:off x="2176463" y="2571750"/>
            <a:ext cx="2076450" cy="1588"/>
            <a:chOff x="1461" y="1620"/>
            <a:chExt cx="1308" cy="1"/>
          </a:xfrm>
        </p:grpSpPr>
        <p:cxnSp>
          <p:nvCxnSpPr>
            <p:cNvPr id="7226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7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8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9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0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1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2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3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4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662" y="520065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4532314" y="520700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44"/>
          <p:cNvSpPr txBox="1">
            <a:spLocks noChangeArrowheads="1"/>
          </p:cNvSpPr>
          <p:nvPr/>
        </p:nvSpPr>
        <p:spPr bwMode="auto">
          <a:xfrm>
            <a:off x="553973" y="5170488"/>
            <a:ext cx="71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roke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 flipH="1" flipV="1">
            <a:off x="2197099" y="2889250"/>
            <a:ext cx="2314575" cy="243840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162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 flipV="1">
            <a:off x="1587500" y="2895600"/>
            <a:ext cx="628650" cy="2495549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 Box 52"/>
          <p:cNvSpPr txBox="1">
            <a:spLocks noChangeArrowheads="1"/>
          </p:cNvSpPr>
          <p:nvPr/>
        </p:nvSpPr>
        <p:spPr bwMode="auto">
          <a:xfrm>
            <a:off x="1195388" y="399256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3300"/>
                </a:solidFill>
                <a:latin typeface="Times New Roman" charset="0"/>
                <a:cs typeface="Times New Roman" charset="0"/>
              </a:rPr>
              <a:t>X</a:t>
            </a:r>
          </a:p>
        </p:txBody>
      </p:sp>
      <p:sp>
        <p:nvSpPr>
          <p:cNvPr id="73" name="Text Box 52"/>
          <p:cNvSpPr txBox="1">
            <a:spLocks noChangeArrowheads="1"/>
          </p:cNvSpPr>
          <p:nvPr/>
        </p:nvSpPr>
        <p:spPr bwMode="auto">
          <a:xfrm>
            <a:off x="1195388" y="4354513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3300"/>
                </a:solidFill>
                <a:latin typeface="Times New Roman" charset="0"/>
                <a:cs typeface="Times New Roman" charset="0"/>
              </a:rPr>
              <a:t>X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750219" y="2585244"/>
            <a:ext cx="838200" cy="1588"/>
            <a:chOff x="1756569" y="2566194"/>
            <a:chExt cx="838200" cy="1588"/>
          </a:xfrm>
        </p:grpSpPr>
        <p:cxnSp>
          <p:nvCxnSpPr>
            <p:cNvPr id="75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7" name="Text Box 55"/>
          <p:cNvSpPr txBox="1">
            <a:spLocks noChangeArrowheads="1"/>
          </p:cNvSpPr>
          <p:nvPr/>
        </p:nvSpPr>
        <p:spPr bwMode="auto">
          <a:xfrm>
            <a:off x="5529997" y="1632192"/>
            <a:ext cx="300215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…and back again</a:t>
            </a:r>
            <a:endParaRPr lang="en-US" sz="2600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pic>
        <p:nvPicPr>
          <p:cNvPr id="80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803525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198813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53" y="4324123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48" y="3920918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1904">
            <a:off x="5035228" y="4608513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30" y="3675797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9" descr="C:\Users\Sarah\AppData\Local\Microsoft\Windows\Temporary Internet Files\Content.Outlook\NR0CQBWY\8.JPG"/>
          <p:cNvPicPr>
            <a:picLocks noChangeAspect="1" noChangeArrowheads="1"/>
          </p:cNvPicPr>
          <p:nvPr/>
        </p:nvPicPr>
        <p:blipFill rotWithShape="1">
          <a:blip r:embed="rId8" cstate="print">
            <a:lum bright="10000" contrast="20000"/>
          </a:blip>
          <a:srcRect l="61667"/>
          <a:stretch/>
        </p:blipFill>
        <p:spPr bwMode="auto">
          <a:xfrm>
            <a:off x="4927600" y="5220950"/>
            <a:ext cx="527049" cy="40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92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947738" y="830263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3000" i="1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 rot="5400000">
            <a:off x="4535487" y="2906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 rot="5400000">
            <a:off x="4537075" y="3287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 rot="5400000">
            <a:off x="4537075" y="3668713"/>
            <a:ext cx="333375" cy="36195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u="sng" dirty="0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 rot="5400000">
            <a:off x="4537075" y="4048126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 rot="5400000">
            <a:off x="4537075" y="4430713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 rot="5400000">
            <a:off x="4537075" y="4811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 rot="5400000">
            <a:off x="1247775" y="2908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 rot="5400000">
            <a:off x="1249362" y="3289301"/>
            <a:ext cx="333375" cy="3619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 rot="5400000">
            <a:off x="1249362" y="3670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 rot="5400000">
            <a:off x="1249362" y="4049713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 rot="5400000">
            <a:off x="1249362" y="4432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58988" y="2552700"/>
            <a:ext cx="361950" cy="333375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24780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89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3316288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733800" y="2552700"/>
            <a:ext cx="361950" cy="33337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152900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 rot="5400000">
            <a:off x="1249362" y="4813301"/>
            <a:ext cx="333375" cy="361950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 flipV="1">
            <a:off x="1612900" y="2878137"/>
            <a:ext cx="2659063" cy="2132012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 flipV="1">
            <a:off x="1612900" y="2878138"/>
            <a:ext cx="2228850" cy="173831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 flipV="1">
            <a:off x="1619251" y="2878138"/>
            <a:ext cx="1822450" cy="1363662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 flipV="1">
            <a:off x="1612900" y="2894012"/>
            <a:ext cx="139541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1"/>
          <p:cNvSpPr>
            <a:spLocks noChangeShapeType="1"/>
          </p:cNvSpPr>
          <p:nvPr/>
        </p:nvSpPr>
        <p:spPr bwMode="auto">
          <a:xfrm flipV="1">
            <a:off x="1625600" y="2878137"/>
            <a:ext cx="952500" cy="6016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V="1">
            <a:off x="1574800" y="2895600"/>
            <a:ext cx="2730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33"/>
          <p:cNvSpPr>
            <a:spLocks noChangeShapeType="1"/>
          </p:cNvSpPr>
          <p:nvPr/>
        </p:nvSpPr>
        <p:spPr bwMode="auto">
          <a:xfrm flipH="1" flipV="1">
            <a:off x="1847850" y="2889250"/>
            <a:ext cx="2635250" cy="204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 flipV="1">
            <a:off x="2643188" y="2887663"/>
            <a:ext cx="1892300" cy="1643062"/>
          </a:xfrm>
          <a:prstGeom prst="line">
            <a:avLst/>
          </a:prstGeom>
          <a:noFill/>
          <a:ln w="12700" cmpd="sng">
            <a:solidFill>
              <a:srgbClr val="000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 flipH="1" flipV="1">
            <a:off x="3043238" y="2887663"/>
            <a:ext cx="1482725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 flipV="1">
            <a:off x="3476625" y="2903538"/>
            <a:ext cx="1039813" cy="86995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3906838" y="2887663"/>
            <a:ext cx="614362" cy="523875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4275138" y="2887663"/>
            <a:ext cx="252412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Text Box 44"/>
          <p:cNvSpPr txBox="1">
            <a:spLocks noChangeArrowheads="1"/>
          </p:cNvSpPr>
          <p:nvPr/>
        </p:nvSpPr>
        <p:spPr bwMode="auto">
          <a:xfrm>
            <a:off x="582464" y="4808538"/>
            <a:ext cx="659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tree</a:t>
            </a:r>
          </a:p>
        </p:txBody>
      </p:sp>
      <p:sp>
        <p:nvSpPr>
          <p:cNvPr id="7213" name="Text Box 45"/>
          <p:cNvSpPr txBox="1">
            <a:spLocks noChangeArrowheads="1"/>
          </p:cNvSpPr>
          <p:nvPr/>
        </p:nvSpPr>
        <p:spPr bwMode="auto">
          <a:xfrm>
            <a:off x="620410" y="4424363"/>
            <a:ext cx="5840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cat</a:t>
            </a:r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584718" y="3278185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dog</a:t>
            </a:r>
          </a:p>
        </p:txBody>
      </p:sp>
      <p:sp>
        <p:nvSpPr>
          <p:cNvPr id="7215" name="Text Box 47"/>
          <p:cNvSpPr txBox="1">
            <a:spLocks noChangeArrowheads="1"/>
          </p:cNvSpPr>
          <p:nvPr/>
        </p:nvSpPr>
        <p:spPr bwMode="auto">
          <a:xfrm>
            <a:off x="499120" y="3636963"/>
            <a:ext cx="826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grass</a:t>
            </a:r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577580" y="4033841"/>
            <a:ext cx="6696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ball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584718" y="2887663"/>
            <a:ext cx="6554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bug</a:t>
            </a:r>
          </a:p>
        </p:txBody>
      </p:sp>
      <p:sp>
        <p:nvSpPr>
          <p:cNvPr id="7221" name="Text Box 53"/>
          <p:cNvSpPr txBox="1">
            <a:spLocks noChangeArrowheads="1"/>
          </p:cNvSpPr>
          <p:nvPr/>
        </p:nvSpPr>
        <p:spPr bwMode="auto">
          <a:xfrm>
            <a:off x="617538" y="5635625"/>
            <a:ext cx="24114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Auditory </a:t>
            </a:r>
          </a:p>
          <a:p>
            <a:pPr algn="ctr"/>
            <a:r>
              <a:rPr lang="en-US" sz="2400" dirty="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2" name="Text Box 54"/>
          <p:cNvSpPr txBox="1">
            <a:spLocks noChangeArrowheads="1"/>
          </p:cNvSpPr>
          <p:nvPr/>
        </p:nvSpPr>
        <p:spPr bwMode="auto">
          <a:xfrm>
            <a:off x="3351213" y="5635625"/>
            <a:ext cx="2735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Visual </a:t>
            </a:r>
          </a:p>
          <a:p>
            <a:pPr algn="ctr"/>
            <a:r>
              <a:rPr lang="en-US" sz="2400">
                <a:latin typeface="Times New Roman" charset="0"/>
                <a:cs typeface="Times New Roman" charset="0"/>
              </a:rPr>
              <a:t>Inputs</a:t>
            </a:r>
          </a:p>
        </p:txBody>
      </p:sp>
      <p:sp>
        <p:nvSpPr>
          <p:cNvPr id="7223" name="Text Box 55"/>
          <p:cNvSpPr txBox="1">
            <a:spLocks noChangeArrowheads="1"/>
          </p:cNvSpPr>
          <p:nvPr/>
        </p:nvSpPr>
        <p:spPr bwMode="auto">
          <a:xfrm>
            <a:off x="5668870" y="1652757"/>
            <a:ext cx="332422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Until one object is left</a:t>
            </a:r>
          </a:p>
          <a:p>
            <a:r>
              <a:rPr lang="en-US" sz="2600" dirty="0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active.</a:t>
            </a:r>
            <a:endParaRPr lang="en-US" sz="2600" dirty="0">
              <a:solidFill>
                <a:srgbClr val="FF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1182688" y="1693863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  <a:cs typeface="Times New Roman" charset="0"/>
              </a:rPr>
              <a:t>Lexical Units</a:t>
            </a:r>
          </a:p>
        </p:txBody>
      </p:sp>
      <p:grpSp>
        <p:nvGrpSpPr>
          <p:cNvPr id="7225" name="Group 57"/>
          <p:cNvGrpSpPr>
            <a:grpSpLocks/>
          </p:cNvGrpSpPr>
          <p:nvPr/>
        </p:nvGrpSpPr>
        <p:grpSpPr bwMode="auto">
          <a:xfrm>
            <a:off x="2176463" y="2571750"/>
            <a:ext cx="2076450" cy="1588"/>
            <a:chOff x="1461" y="1620"/>
            <a:chExt cx="1308" cy="1"/>
          </a:xfrm>
        </p:grpSpPr>
        <p:cxnSp>
          <p:nvCxnSpPr>
            <p:cNvPr id="7226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592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7" name="AutoShape 59"/>
            <p:cNvCxnSpPr>
              <a:cxnSpLocks noChangeShapeType="1"/>
            </p:cNvCxnSpPr>
            <p:nvPr/>
          </p:nvCxnSpPr>
          <p:spPr bwMode="auto">
            <a:xfrm rot="5400000" flipV="1">
              <a:off x="1854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8" name="AutoShape 60"/>
            <p:cNvCxnSpPr>
              <a:cxnSpLocks noChangeShapeType="1"/>
            </p:cNvCxnSpPr>
            <p:nvPr/>
          </p:nvCxnSpPr>
          <p:spPr bwMode="auto">
            <a:xfrm rot="5400000" flipV="1">
              <a:off x="2110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29" name="AutoShape 61"/>
            <p:cNvCxnSpPr>
              <a:cxnSpLocks noChangeShapeType="1"/>
            </p:cNvCxnSpPr>
            <p:nvPr/>
          </p:nvCxnSpPr>
          <p:spPr bwMode="auto">
            <a:xfrm rot="5400000" flipV="1">
              <a:off x="237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0" name="AutoShape 62"/>
            <p:cNvCxnSpPr>
              <a:cxnSpLocks noChangeShapeType="1"/>
            </p:cNvCxnSpPr>
            <p:nvPr/>
          </p:nvCxnSpPr>
          <p:spPr bwMode="auto">
            <a:xfrm rot="5400000" flipV="1">
              <a:off x="2626" y="1489"/>
              <a:ext cx="1" cy="264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1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172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2" name="AutoShape 64"/>
            <p:cNvCxnSpPr>
              <a:cxnSpLocks noChangeShapeType="1"/>
            </p:cNvCxnSpPr>
            <p:nvPr/>
          </p:nvCxnSpPr>
          <p:spPr bwMode="auto">
            <a:xfrm rot="5400000" flipV="1">
              <a:off x="223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3" name="AutoShape 65"/>
            <p:cNvCxnSpPr>
              <a:cxnSpLocks noChangeShapeType="1"/>
            </p:cNvCxnSpPr>
            <p:nvPr/>
          </p:nvCxnSpPr>
          <p:spPr bwMode="auto">
            <a:xfrm rot="5400000" flipV="1">
              <a:off x="2504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34" name="AutoShape 66"/>
            <p:cNvCxnSpPr>
              <a:cxnSpLocks noChangeShapeType="1"/>
            </p:cNvCxnSpPr>
            <p:nvPr/>
          </p:nvCxnSpPr>
          <p:spPr bwMode="auto">
            <a:xfrm rot="5400000" flipV="1">
              <a:off x="1986" y="1357"/>
              <a:ext cx="1" cy="528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3" name="Oval 26"/>
          <p:cNvSpPr>
            <a:spLocks noChangeArrowheads="1"/>
          </p:cNvSpPr>
          <p:nvPr/>
        </p:nvSpPr>
        <p:spPr bwMode="auto">
          <a:xfrm rot="5400000">
            <a:off x="1236662" y="520065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26"/>
          <p:cNvSpPr>
            <a:spLocks noChangeArrowheads="1"/>
          </p:cNvSpPr>
          <p:nvPr/>
        </p:nvSpPr>
        <p:spPr bwMode="auto">
          <a:xfrm rot="5400000">
            <a:off x="4532314" y="5207002"/>
            <a:ext cx="333375" cy="36195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44"/>
          <p:cNvSpPr txBox="1">
            <a:spLocks noChangeArrowheads="1"/>
          </p:cNvSpPr>
          <p:nvPr/>
        </p:nvSpPr>
        <p:spPr bwMode="auto">
          <a:xfrm>
            <a:off x="553973" y="5170488"/>
            <a:ext cx="71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roke</a:t>
            </a:r>
            <a:endParaRPr lang="en-US" sz="2000" i="1" dirty="0">
              <a:solidFill>
                <a:schemeClr val="tx2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 flipH="1" flipV="1">
            <a:off x="2197099" y="2889250"/>
            <a:ext cx="2314575" cy="2438400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Oval 20"/>
          <p:cNvSpPr>
            <a:spLocks noChangeArrowheads="1"/>
          </p:cNvSpPr>
          <p:nvPr/>
        </p:nvSpPr>
        <p:spPr bwMode="auto">
          <a:xfrm>
            <a:off x="1627188" y="2552700"/>
            <a:ext cx="361950" cy="333375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 flipV="1">
            <a:off x="1587500" y="2895600"/>
            <a:ext cx="628650" cy="2495549"/>
          </a:xfrm>
          <a:prstGeom prst="line">
            <a:avLst/>
          </a:prstGeom>
          <a:noFill/>
          <a:ln w="38100" cmpd="sng">
            <a:solidFill>
              <a:srgbClr val="008000"/>
            </a:solidFill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750219" y="2585244"/>
            <a:ext cx="838200" cy="1588"/>
            <a:chOff x="1756569" y="2566194"/>
            <a:chExt cx="838200" cy="1588"/>
          </a:xfrm>
        </p:grpSpPr>
        <p:cxnSp>
          <p:nvCxnSpPr>
            <p:cNvPr id="75" name="AutoShape 58"/>
            <p:cNvCxnSpPr>
              <a:cxnSpLocks noChangeShapeType="1"/>
            </p:cNvCxnSpPr>
            <p:nvPr/>
          </p:nvCxnSpPr>
          <p:spPr bwMode="auto">
            <a:xfrm rot="5400000" flipV="1">
              <a:off x="1971675" y="2357438"/>
              <a:ext cx="1588" cy="419100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63"/>
            <p:cNvCxnSpPr>
              <a:cxnSpLocks noChangeShapeType="1"/>
            </p:cNvCxnSpPr>
            <p:nvPr/>
          </p:nvCxnSpPr>
          <p:spPr bwMode="auto">
            <a:xfrm rot="5400000" flipV="1">
              <a:off x="2174875" y="2147888"/>
              <a:ext cx="1588" cy="838200"/>
            </a:xfrm>
            <a:prstGeom prst="curvedConnector3">
              <a:avLst>
                <a:gd name="adj1" fmla="val -26400000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SRCD 2013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-1" y="6452547"/>
            <a:ext cx="50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McMurray, Horst &amp; Samuelson (2012) Psych Rev.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 Box 67"/>
          <p:cNvSpPr txBox="1">
            <a:spLocks noChangeArrowheads="1"/>
          </p:cNvSpPr>
          <p:nvPr/>
        </p:nvSpPr>
        <p:spPr bwMode="auto">
          <a:xfrm>
            <a:off x="372227" y="262768"/>
            <a:ext cx="83858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  <a:latin typeface="+mj-lt"/>
                <a:cs typeface="Times New Roman" charset="0"/>
              </a:rPr>
              <a:t>Hebbian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 Normalized Recurrence Model</a:t>
            </a:r>
            <a:endParaRPr lang="en-US" sz="4000" dirty="0">
              <a:solidFill>
                <a:schemeClr val="accent1"/>
              </a:solidFill>
              <a:latin typeface="+mj-lt"/>
              <a:cs typeface="Times New Roman" charset="0"/>
            </a:endParaRPr>
          </a:p>
        </p:txBody>
      </p:sp>
      <p:pic>
        <p:nvPicPr>
          <p:cNvPr id="72" name="Picture 39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815854"/>
            <a:ext cx="492125" cy="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0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211142"/>
            <a:ext cx="341312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1" descr="pu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53" y="4336452"/>
            <a:ext cx="585788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3" descr="gras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48" y="3933247"/>
            <a:ext cx="5810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0" descr="bee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41904">
            <a:off x="5035228" y="4620842"/>
            <a:ext cx="436562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4" descr="b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30" y="3688126"/>
            <a:ext cx="3746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 descr="C:\Users\Sarah\AppData\Local\Microsoft\Windows\Temporary Internet Files\Content.Outlook\NR0CQBWY\8.JPG"/>
          <p:cNvPicPr>
            <a:picLocks noChangeAspect="1" noChangeArrowheads="1"/>
          </p:cNvPicPr>
          <p:nvPr/>
        </p:nvPicPr>
        <p:blipFill rotWithShape="1">
          <a:blip r:embed="rId8" cstate="print">
            <a:lum bright="10000" contrast="20000"/>
          </a:blip>
          <a:srcRect l="61667"/>
          <a:stretch/>
        </p:blipFill>
        <p:spPr bwMode="auto">
          <a:xfrm>
            <a:off x="4927600" y="5233279"/>
            <a:ext cx="527049" cy="40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56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4009</TotalTime>
  <Words>1664</Words>
  <Application>Microsoft Macintosh PowerPoint</Application>
  <PresentationFormat>On-screen Show (4:3)</PresentationFormat>
  <Paragraphs>572</Paragraphs>
  <Slides>42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Disambiguation as a domain-general strategy: Faces-to-voices, animal vocalizations-to-animals, and gestures-to-objects</vt:lpstr>
      <vt:lpstr>Thanks to…</vt:lpstr>
      <vt:lpstr>Disambiguation</vt:lpstr>
      <vt:lpstr>Children really good at it.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</vt:lpstr>
      <vt:lpstr>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Basis of the model: </vt:lpstr>
      <vt:lpstr>This computational perspective highlights: </vt:lpstr>
      <vt:lpstr>PowerPoint Presentation</vt:lpstr>
      <vt:lpstr>PowerPoint Presentation</vt:lpstr>
      <vt:lpstr>This computational perspective highlights: </vt:lpstr>
      <vt:lpstr>PowerPoint Presentation</vt:lpstr>
      <vt:lpstr>New Data!</vt:lpstr>
      <vt:lpstr>PowerPoint Presentation</vt:lpstr>
      <vt:lpstr>New Data!</vt:lpstr>
      <vt:lpstr>PowerPoint Presentation</vt:lpstr>
      <vt:lpstr>PowerPoint Presentation</vt:lpstr>
      <vt:lpstr>PowerPoint Presentation</vt:lpstr>
      <vt:lpstr>PowerPoint Presentation</vt:lpstr>
      <vt:lpstr>This 4-layer version of the HRN shows:</vt:lpstr>
      <vt:lpstr>The big question</vt:lpstr>
      <vt:lpstr>The big question</vt:lpstr>
      <vt:lpstr>The big question</vt:lpstr>
      <vt:lpstr>THANKS</vt:lpstr>
      <vt:lpstr>PowerPoint Presentation</vt:lpstr>
      <vt:lpstr>PowerPoint Presentation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need a title</dc:title>
  <dc:creator>Larissa Samuelson</dc:creator>
  <cp:lastModifiedBy>Larissa Samuelson</cp:lastModifiedBy>
  <cp:revision>267</cp:revision>
  <cp:lastPrinted>2013-04-12T19:17:41Z</cp:lastPrinted>
  <dcterms:created xsi:type="dcterms:W3CDTF">2011-10-05T20:16:25Z</dcterms:created>
  <dcterms:modified xsi:type="dcterms:W3CDTF">2013-04-18T03:16:58Z</dcterms:modified>
</cp:coreProperties>
</file>